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33"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222" d="100"/>
          <a:sy n="222" d="100"/>
        </p:scale>
        <p:origin x="1722"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1096839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3008464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719860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382844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52796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929961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35085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262788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Mark </a:t>
            </a:r>
            <a:r>
              <a:rPr lang="en-US" dirty="0" err="1" smtClean="0">
                <a:solidFill>
                  <a:schemeClr val="bg2"/>
                </a:solidFill>
                <a:latin typeface="Abadi"/>
                <a:ea typeface="SF Pro" pitchFamily="2" charset="0"/>
                <a:cs typeface="SF Pro" pitchFamily="2" charset="0"/>
              </a:rPr>
              <a:t>Fickman</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smtClean="0">
                <a:solidFill>
                  <a:schemeClr val="accent3">
                    <a:lumMod val="25000"/>
                  </a:schemeClr>
                </a:solidFill>
                <a:latin typeface="Abadi" panose="020B0604020104020204" pitchFamily="34" charset="0"/>
              </a:rPr>
              <a:t>Exploratory data analysis was performed in order to identify the training labels</a:t>
            </a:r>
            <a:endParaRPr lang="en-US" sz="22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Data wrangling facilitated the accomplishment of the following 4 tasks:</a:t>
            </a:r>
          </a:p>
          <a:p>
            <a:pPr marL="800100" lvl="1" indent="-342900">
              <a:buFont typeface="+mj-lt"/>
              <a:buAutoNum type="arabicPeriod"/>
            </a:pPr>
            <a:r>
              <a:rPr lang="en-US" sz="2200" dirty="0">
                <a:solidFill>
                  <a:schemeClr val="accent3">
                    <a:lumMod val="25000"/>
                  </a:schemeClr>
                </a:solidFill>
                <a:latin typeface="Abadi" panose="020B0604020104020204" pitchFamily="34" charset="0"/>
              </a:rPr>
              <a:t>Calculate the number of launches on each site</a:t>
            </a:r>
          </a:p>
          <a:p>
            <a:pPr marL="800100" lvl="1" indent="-342900">
              <a:buFont typeface="+mj-lt"/>
              <a:buAutoNum type="arabicPeriod"/>
            </a:pPr>
            <a:r>
              <a:rPr lang="en-US" sz="2200" dirty="0">
                <a:solidFill>
                  <a:schemeClr val="accent3">
                    <a:lumMod val="25000"/>
                  </a:schemeClr>
                </a:solidFill>
                <a:latin typeface="Abadi" panose="020B0604020104020204" pitchFamily="34" charset="0"/>
              </a:rPr>
              <a:t>Calculate the number and occurrence of each </a:t>
            </a:r>
            <a:r>
              <a:rPr lang="en-US" sz="2200" dirty="0" smtClean="0">
                <a:solidFill>
                  <a:schemeClr val="accent3">
                    <a:lumMod val="25000"/>
                  </a:schemeClr>
                </a:solidFill>
                <a:latin typeface="Abadi" panose="020B0604020104020204" pitchFamily="34" charset="0"/>
              </a:rPr>
              <a:t>orbit</a:t>
            </a:r>
            <a:endParaRPr lang="en-US" sz="2200" dirty="0">
              <a:solidFill>
                <a:schemeClr val="accent3">
                  <a:lumMod val="25000"/>
                </a:schemeClr>
              </a:solidFill>
              <a:latin typeface="Abadi" panose="020B0604020104020204" pitchFamily="34" charset="0"/>
            </a:endParaRPr>
          </a:p>
          <a:p>
            <a:pPr marL="800100" lvl="1" indent="-342900">
              <a:buFont typeface="+mj-lt"/>
              <a:buAutoNum type="arabicPeriod"/>
            </a:pPr>
            <a:r>
              <a:rPr lang="en-US" sz="2200" dirty="0">
                <a:solidFill>
                  <a:schemeClr val="accent3">
                    <a:lumMod val="25000"/>
                  </a:schemeClr>
                </a:solidFill>
                <a:latin typeface="Abadi" panose="020B0604020104020204" pitchFamily="34" charset="0"/>
              </a:rPr>
              <a:t>Calculate the number and </a:t>
            </a:r>
            <a:r>
              <a:rPr lang="en-US" sz="2200" dirty="0" smtClean="0">
                <a:solidFill>
                  <a:schemeClr val="accent3">
                    <a:lumMod val="25000"/>
                  </a:schemeClr>
                </a:solidFill>
                <a:latin typeface="Abadi" panose="020B0604020104020204" pitchFamily="34" charset="0"/>
              </a:rPr>
              <a:t>occurrence </a:t>
            </a:r>
            <a:r>
              <a:rPr lang="en-US" sz="2200" dirty="0">
                <a:solidFill>
                  <a:schemeClr val="accent3">
                    <a:lumMod val="25000"/>
                  </a:schemeClr>
                </a:solidFill>
                <a:latin typeface="Abadi" panose="020B0604020104020204" pitchFamily="34" charset="0"/>
              </a:rPr>
              <a:t>of mission outcome per orbit type</a:t>
            </a:r>
          </a:p>
          <a:p>
            <a:pPr marL="800100" lvl="1" indent="-342900">
              <a:buFont typeface="+mj-lt"/>
              <a:buAutoNum type="arabicPeriod"/>
            </a:pPr>
            <a:r>
              <a:rPr lang="en-US" sz="2200" dirty="0">
                <a:solidFill>
                  <a:schemeClr val="accent3">
                    <a:lumMod val="25000"/>
                  </a:schemeClr>
                </a:solidFill>
                <a:latin typeface="Abadi" panose="020B0604020104020204" pitchFamily="34" charset="0"/>
              </a:rPr>
              <a:t>Create a landing outcome label from Outcome </a:t>
            </a:r>
            <a:r>
              <a:rPr lang="en-US" sz="2200" dirty="0" smtClean="0">
                <a:solidFill>
                  <a:schemeClr val="accent3">
                    <a:lumMod val="25000"/>
                  </a:schemeClr>
                </a:solidFill>
                <a:latin typeface="Abadi" panose="020B0604020104020204" pitchFamily="34" charset="0"/>
              </a:rPr>
              <a:t>column</a:t>
            </a:r>
          </a:p>
          <a:p>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://github.com/mfickman/DataScienceCapstone/blob/master/Week%201%20Data%20Wrangling.ipynb</a:t>
            </a:r>
            <a:endParaRPr lang="en-US" sz="2200" dirty="0" smtClean="0">
              <a:solidFill>
                <a:schemeClr val="accent3">
                  <a:lumMod val="25000"/>
                </a:schemeClr>
              </a:solidFill>
              <a:latin typeface="Abadi" panose="020B0604020104020204" pitchFamily="34" charset="0"/>
            </a:endParaRPr>
          </a:p>
          <a:p>
            <a:pPr lvl="1"/>
            <a:endParaRPr lang="en-US" sz="18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47422" cy="4351338"/>
          </a:xfrm>
          <a:prstGeom prst="rect">
            <a:avLst/>
          </a:prstGeom>
        </p:spPr>
        <p:txBody>
          <a:bodyPr lIns="91440" tIns="45720" rIns="91440" bIns="45720" anchor="t"/>
          <a:lstStyle/>
          <a:p>
            <a:pPr>
              <a:lnSpc>
                <a:spcPct val="100000"/>
              </a:lnSpc>
              <a:spcBef>
                <a:spcPts val="1400"/>
              </a:spcBef>
            </a:pPr>
            <a:r>
              <a:rPr lang="en-US" sz="1600" dirty="0" smtClean="0">
                <a:solidFill>
                  <a:schemeClr val="accent3">
                    <a:lumMod val="25000"/>
                  </a:schemeClr>
                </a:solidFill>
                <a:latin typeface="Abadi"/>
              </a:rPr>
              <a:t>pandas, </a:t>
            </a:r>
            <a:r>
              <a:rPr lang="en-US" sz="1600" dirty="0" err="1" smtClean="0">
                <a:solidFill>
                  <a:schemeClr val="accent3">
                    <a:lumMod val="25000"/>
                  </a:schemeClr>
                </a:solidFill>
                <a:latin typeface="Abadi"/>
              </a:rPr>
              <a:t>matplotlib</a:t>
            </a:r>
            <a:r>
              <a:rPr lang="en-US" sz="1600" dirty="0" smtClean="0">
                <a:solidFill>
                  <a:schemeClr val="accent3">
                    <a:lumMod val="25000"/>
                  </a:schemeClr>
                </a:solidFill>
                <a:latin typeface="Abadi"/>
              </a:rPr>
              <a:t>, and </a:t>
            </a:r>
            <a:r>
              <a:rPr lang="en-US" sz="1600" dirty="0" err="1" smtClean="0">
                <a:solidFill>
                  <a:schemeClr val="accent3">
                    <a:lumMod val="25000"/>
                  </a:schemeClr>
                </a:solidFill>
                <a:latin typeface="Abadi"/>
              </a:rPr>
              <a:t>seaborn</a:t>
            </a:r>
            <a:r>
              <a:rPr lang="en-US" sz="1600" dirty="0" smtClean="0">
                <a:solidFill>
                  <a:schemeClr val="accent3">
                    <a:lumMod val="25000"/>
                  </a:schemeClr>
                </a:solidFill>
                <a:latin typeface="Abadi"/>
              </a:rPr>
              <a:t> were utilized to perform data analysis and feature engineering.</a:t>
            </a:r>
          </a:p>
          <a:p>
            <a:pPr>
              <a:lnSpc>
                <a:spcPct val="100000"/>
              </a:lnSpc>
              <a:spcBef>
                <a:spcPts val="1400"/>
              </a:spcBef>
            </a:pPr>
            <a:r>
              <a:rPr lang="en-US" sz="1600" dirty="0" smtClean="0">
                <a:solidFill>
                  <a:schemeClr val="accent3">
                    <a:lumMod val="25000"/>
                  </a:schemeClr>
                </a:solidFill>
                <a:latin typeface="Abadi"/>
              </a:rPr>
              <a:t>The data was visualized using scatter plots, bar graphs, and line plots in order to better understand the relationships between flight number and payload mass, flight number and launch site, orbit type and success rate, flight number and orbit, payload mass and orbit, as well as success rate over time.</a:t>
            </a:r>
            <a:endParaRPr lang="en-US" sz="1600" dirty="0">
              <a:solidFill>
                <a:schemeClr val="accent3">
                  <a:lumMod val="25000"/>
                </a:schemeClr>
              </a:solidFill>
              <a:latin typeface="Abadi"/>
            </a:endParaRPr>
          </a:p>
          <a:p>
            <a:pPr>
              <a:lnSpc>
                <a:spcPct val="100000"/>
              </a:lnSpc>
              <a:spcBef>
                <a:spcPts val="1400"/>
              </a:spcBef>
            </a:pPr>
            <a:r>
              <a:rPr lang="en-US" sz="1600" dirty="0">
                <a:solidFill>
                  <a:schemeClr val="accent3">
                    <a:lumMod val="25000"/>
                  </a:schemeClr>
                </a:solidFill>
                <a:latin typeface="Abadi" panose="020B0604020104020204" pitchFamily="34" charset="0"/>
              </a:rPr>
              <a:t>https://github.com/mfickman/DataScienceCapstone/blob/master/Week2%20Exploratory%20Data%20Analysis%20(EDA)%20with%20pd%20%26%20ml.ipynb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p:cNvPicPr>
            <a:picLocks noChangeAspect="1"/>
          </p:cNvPicPr>
          <p:nvPr/>
        </p:nvPicPr>
        <p:blipFill>
          <a:blip r:embed="rId3"/>
          <a:stretch>
            <a:fillRect/>
          </a:stretch>
        </p:blipFill>
        <p:spPr>
          <a:xfrm>
            <a:off x="5288088" y="1430118"/>
            <a:ext cx="3153414" cy="2003968"/>
          </a:xfrm>
          <a:prstGeom prst="rect">
            <a:avLst/>
          </a:prstGeom>
        </p:spPr>
      </p:pic>
      <p:pic>
        <p:nvPicPr>
          <p:cNvPr id="6" name="Picture 5"/>
          <p:cNvPicPr>
            <a:picLocks noChangeAspect="1"/>
          </p:cNvPicPr>
          <p:nvPr/>
        </p:nvPicPr>
        <p:blipFill>
          <a:blip r:embed="rId4"/>
          <a:stretch>
            <a:fillRect/>
          </a:stretch>
        </p:blipFill>
        <p:spPr>
          <a:xfrm>
            <a:off x="8983894" y="2027448"/>
            <a:ext cx="2826101" cy="2556602"/>
          </a:xfrm>
          <a:prstGeom prst="rect">
            <a:avLst/>
          </a:prstGeom>
        </p:spPr>
      </p:pic>
      <p:pic>
        <p:nvPicPr>
          <p:cNvPr id="7" name="Picture 6"/>
          <p:cNvPicPr>
            <a:picLocks noChangeAspect="1"/>
          </p:cNvPicPr>
          <p:nvPr/>
        </p:nvPicPr>
        <p:blipFill>
          <a:blip r:embed="rId5"/>
          <a:stretch>
            <a:fillRect/>
          </a:stretch>
        </p:blipFill>
        <p:spPr>
          <a:xfrm>
            <a:off x="5288088" y="4048852"/>
            <a:ext cx="3525150" cy="2177540"/>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465888"/>
          </a:xfrm>
          <a:prstGeom prst="rect">
            <a:avLst/>
          </a:prstGeom>
        </p:spPr>
        <p:txBody>
          <a:bodyPr lIns="91440" tIns="45720" rIns="91440" bIns="45720" anchor="t"/>
          <a:lstStyle/>
          <a:p>
            <a:pPr>
              <a:lnSpc>
                <a:spcPct val="100000"/>
              </a:lnSpc>
              <a:spcBef>
                <a:spcPts val="1400"/>
              </a:spcBef>
            </a:pPr>
            <a:r>
              <a:rPr lang="en-US" sz="2000" dirty="0" smtClean="0">
                <a:solidFill>
                  <a:schemeClr val="accent3">
                    <a:lumMod val="25000"/>
                  </a:schemeClr>
                </a:solidFill>
                <a:latin typeface="Abadi"/>
              </a:rPr>
              <a:t>Data was loaded into a PostgreSQL database from a static csv file</a:t>
            </a:r>
          </a:p>
          <a:p>
            <a:pPr>
              <a:lnSpc>
                <a:spcPct val="100000"/>
              </a:lnSpc>
              <a:spcBef>
                <a:spcPts val="1400"/>
              </a:spcBef>
            </a:pPr>
            <a:r>
              <a:rPr lang="en-US" sz="2000" dirty="0" smtClean="0">
                <a:solidFill>
                  <a:schemeClr val="accent3">
                    <a:lumMod val="25000"/>
                  </a:schemeClr>
                </a:solidFill>
                <a:latin typeface="Abadi"/>
              </a:rPr>
              <a:t>Exploratory data analysis was performed using </a:t>
            </a:r>
            <a:r>
              <a:rPr lang="en-US" sz="2000" dirty="0" err="1" smtClean="0">
                <a:solidFill>
                  <a:schemeClr val="accent3">
                    <a:lumMod val="25000"/>
                  </a:schemeClr>
                </a:solidFill>
                <a:latin typeface="Abadi"/>
              </a:rPr>
              <a:t>sqlalchemy</a:t>
            </a:r>
            <a:r>
              <a:rPr lang="en-US" sz="2000" dirty="0" smtClean="0">
                <a:solidFill>
                  <a:schemeClr val="accent3">
                    <a:lumMod val="25000"/>
                  </a:schemeClr>
                </a:solidFill>
                <a:latin typeface="Abadi"/>
              </a:rPr>
              <a:t> in order to identify key insights from the data.</a:t>
            </a:r>
          </a:p>
          <a:p>
            <a:pPr>
              <a:lnSpc>
                <a:spcPct val="100000"/>
              </a:lnSpc>
              <a:spcBef>
                <a:spcPts val="1400"/>
              </a:spcBef>
            </a:pPr>
            <a:r>
              <a:rPr lang="en-US" sz="2000" dirty="0" smtClean="0">
                <a:solidFill>
                  <a:schemeClr val="accent3">
                    <a:lumMod val="25000"/>
                  </a:schemeClr>
                </a:solidFill>
                <a:latin typeface="Abadi"/>
              </a:rPr>
              <a:t>The following analysis was performed via </a:t>
            </a:r>
            <a:r>
              <a:rPr lang="en-US" sz="2000" dirty="0" err="1" smtClean="0">
                <a:solidFill>
                  <a:schemeClr val="accent3">
                    <a:lumMod val="25000"/>
                  </a:schemeClr>
                </a:solidFill>
                <a:latin typeface="Abadi"/>
              </a:rPr>
              <a:t>sql</a:t>
            </a:r>
            <a:r>
              <a:rPr lang="en-US" sz="2000" dirty="0" smtClean="0">
                <a:solidFill>
                  <a:schemeClr val="accent3">
                    <a:lumMod val="25000"/>
                  </a:schemeClr>
                </a:solidFill>
                <a:latin typeface="Abadi"/>
              </a:rPr>
              <a:t> queries</a:t>
            </a:r>
            <a:r>
              <a:rPr lang="en-US" sz="2200" dirty="0" smtClean="0">
                <a:solidFill>
                  <a:schemeClr val="accent3">
                    <a:lumMod val="25000"/>
                  </a:schemeClr>
                </a:solidFill>
                <a:latin typeface="Abadi"/>
              </a:rPr>
              <a:t>:</a:t>
            </a:r>
          </a:p>
          <a:p>
            <a:pPr lvl="1">
              <a:lnSpc>
                <a:spcPct val="100000"/>
              </a:lnSpc>
              <a:spcBef>
                <a:spcPts val="0"/>
              </a:spcBef>
            </a:pPr>
            <a:r>
              <a:rPr lang="en-US" sz="1400" b="1" i="1" dirty="0"/>
              <a:t>the names of the unique launch sites in the space mission</a:t>
            </a:r>
          </a:p>
          <a:p>
            <a:pPr lvl="1">
              <a:lnSpc>
                <a:spcPct val="100000"/>
              </a:lnSpc>
              <a:spcBef>
                <a:spcPts val="0"/>
              </a:spcBef>
            </a:pPr>
            <a:r>
              <a:rPr lang="en-US" sz="1400" b="1" i="1" dirty="0"/>
              <a:t>5 records where launch sites begin with the string 'CCA'</a:t>
            </a:r>
          </a:p>
          <a:p>
            <a:pPr lvl="1">
              <a:lnSpc>
                <a:spcPct val="100000"/>
              </a:lnSpc>
              <a:spcBef>
                <a:spcPts val="0"/>
              </a:spcBef>
            </a:pPr>
            <a:r>
              <a:rPr lang="en-US" sz="1400" b="1" i="1" dirty="0"/>
              <a:t>total payload mass carried by boosters launched by NASA (CRS</a:t>
            </a:r>
            <a:r>
              <a:rPr lang="en-US" sz="1400" b="1" i="1" dirty="0" smtClean="0"/>
              <a:t>)</a:t>
            </a:r>
          </a:p>
          <a:p>
            <a:pPr lvl="1">
              <a:lnSpc>
                <a:spcPct val="100000"/>
              </a:lnSpc>
              <a:spcBef>
                <a:spcPts val="0"/>
              </a:spcBef>
            </a:pPr>
            <a:r>
              <a:rPr lang="en-US" sz="1400" b="1" i="1" dirty="0"/>
              <a:t>average payload mass carried by booster version F9 </a:t>
            </a:r>
            <a:r>
              <a:rPr lang="en-US" sz="1400" b="1" i="1" dirty="0" smtClean="0"/>
              <a:t>v1.1</a:t>
            </a:r>
            <a:endParaRPr lang="en-US" sz="1400" b="1" i="1" dirty="0"/>
          </a:p>
          <a:p>
            <a:pPr lvl="1">
              <a:lnSpc>
                <a:spcPct val="100000"/>
              </a:lnSpc>
              <a:spcBef>
                <a:spcPts val="0"/>
              </a:spcBef>
            </a:pPr>
            <a:r>
              <a:rPr lang="en-US" sz="1400" b="1" i="1" dirty="0"/>
              <a:t>date when the first successful landing outcome in ground pad was </a:t>
            </a:r>
            <a:r>
              <a:rPr lang="en-US" sz="1400" b="1" i="1" dirty="0" smtClean="0"/>
              <a:t>achieved</a:t>
            </a:r>
            <a:endParaRPr lang="en-US" sz="1400" b="1" i="1" dirty="0"/>
          </a:p>
          <a:p>
            <a:pPr lvl="1">
              <a:lnSpc>
                <a:spcPct val="100000"/>
              </a:lnSpc>
              <a:spcBef>
                <a:spcPts val="0"/>
              </a:spcBef>
            </a:pPr>
            <a:r>
              <a:rPr lang="en-US" sz="1400" b="1" i="1" dirty="0"/>
              <a:t>names of the boosters which have success in drone ship and have payload mass greater than 4000 but less than 6000</a:t>
            </a:r>
          </a:p>
          <a:p>
            <a:pPr lvl="1">
              <a:lnSpc>
                <a:spcPct val="100000"/>
              </a:lnSpc>
              <a:spcBef>
                <a:spcPts val="0"/>
              </a:spcBef>
            </a:pPr>
            <a:r>
              <a:rPr lang="en-US" sz="1400" b="1" i="1" dirty="0"/>
              <a:t>total number of successful and failure mission outcomes</a:t>
            </a:r>
          </a:p>
          <a:p>
            <a:pPr lvl="1">
              <a:lnSpc>
                <a:spcPct val="100000"/>
              </a:lnSpc>
              <a:spcBef>
                <a:spcPts val="0"/>
              </a:spcBef>
            </a:pPr>
            <a:r>
              <a:rPr lang="en-US" sz="1400" b="1" i="1" dirty="0"/>
              <a:t>names of the </a:t>
            </a:r>
            <a:r>
              <a:rPr lang="en-US" sz="1400" b="1" i="1" dirty="0" err="1"/>
              <a:t>booster_versions</a:t>
            </a:r>
            <a:r>
              <a:rPr lang="en-US" sz="1400" b="1" i="1" dirty="0"/>
              <a:t> which have carried the maximum payload mass</a:t>
            </a:r>
          </a:p>
          <a:p>
            <a:pPr lvl="1">
              <a:lnSpc>
                <a:spcPct val="100000"/>
              </a:lnSpc>
              <a:spcBef>
                <a:spcPts val="0"/>
              </a:spcBef>
            </a:pPr>
            <a:r>
              <a:rPr lang="en-US" sz="1400" b="1" i="1" dirty="0" smtClean="0"/>
              <a:t>failed </a:t>
            </a:r>
            <a:r>
              <a:rPr lang="en-US" sz="1400" b="1" i="1" dirty="0" err="1"/>
              <a:t>landing_outcomes</a:t>
            </a:r>
            <a:r>
              <a:rPr lang="en-US" sz="1400" b="1" i="1" dirty="0"/>
              <a:t> in drone ship, their booster versions, and launch site names for in year </a:t>
            </a:r>
            <a:r>
              <a:rPr lang="en-US" sz="1400" b="1" i="1" dirty="0" smtClean="0"/>
              <a:t>2015</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https://github.com/mfickman/DataScienceCapstone/blob/master/Week%202%20Exploratory%20Data%20Analysis%20(EDA)%20with%20SQL.ipynb</a:t>
            </a:r>
            <a:endParaRPr lang="en-US" sz="24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a:t>
            </a:r>
            <a:r>
              <a:rPr lang="en-US" sz="2200" dirty="0" smtClean="0">
                <a:solidFill>
                  <a:schemeClr val="accent3">
                    <a:lumMod val="25000"/>
                  </a:schemeClr>
                </a:solidFill>
                <a:latin typeface="Abadi" panose="020B0604020104020204" pitchFamily="34" charset="0"/>
              </a:rPr>
              <a:t>objects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https://github.com/mfickman/DataScienceCapstone/blob/master/Week%203%20Interactive%20Visual%20Analytics%20Dashboard.ipynb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r>
              <a:rPr lang="en-US" sz="2200" dirty="0">
                <a:solidFill>
                  <a:schemeClr val="accent3">
                    <a:lumMod val="25000"/>
                  </a:schemeClr>
                </a:solidFill>
                <a:latin typeface="Abadi" panose="020B0604020104020204" pitchFamily="34" charset="0"/>
              </a:rPr>
              <a:t>https://github.com/mfickman/DataScienceCapstone/blob/master/Week%203%20Plotly%20Dashboard%20Code.ipynb</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final step of our analysis was identifying the best model to use for predictive  analysis</a:t>
            </a:r>
          </a:p>
          <a:p>
            <a:pPr>
              <a:lnSpc>
                <a:spcPct val="100000"/>
              </a:lnSpc>
              <a:spcBef>
                <a:spcPts val="1400"/>
              </a:spcBef>
            </a:pPr>
            <a:r>
              <a:rPr lang="en-US" sz="2200" dirty="0" smtClean="0">
                <a:solidFill>
                  <a:schemeClr val="accent3">
                    <a:lumMod val="25000"/>
                  </a:schemeClr>
                </a:solidFill>
                <a:latin typeface="Abadi" panose="020B0604020104020204" pitchFamily="34" charset="0"/>
              </a:rPr>
              <a:t>Data was split into training and testing sets, and then 4 separate machine learning models were trained and tested against the data</a:t>
            </a:r>
          </a:p>
          <a:p>
            <a:pPr>
              <a:lnSpc>
                <a:spcPct val="100000"/>
              </a:lnSpc>
              <a:spcBef>
                <a:spcPts val="1400"/>
              </a:spcBef>
            </a:pPr>
            <a:r>
              <a:rPr lang="en-US" sz="2200" dirty="0" smtClean="0">
                <a:solidFill>
                  <a:schemeClr val="accent3">
                    <a:lumMod val="25000"/>
                  </a:schemeClr>
                </a:solidFill>
                <a:latin typeface="Abadi" panose="020B0604020104020204" pitchFamily="34" charset="0"/>
              </a:rPr>
              <a:t>Models were tuned using different </a:t>
            </a:r>
            <a:r>
              <a:rPr lang="en-US" sz="2200" dirty="0" err="1" smtClean="0">
                <a:solidFill>
                  <a:schemeClr val="accent3">
                    <a:lumMod val="25000"/>
                  </a:schemeClr>
                </a:solidFill>
                <a:latin typeface="Abadi" panose="020B0604020104020204" pitchFamily="34" charset="0"/>
              </a:rPr>
              <a:t>hyperparamters</a:t>
            </a:r>
            <a:r>
              <a:rPr lang="en-US" sz="2200" dirty="0" smtClean="0">
                <a:solidFill>
                  <a:schemeClr val="accent3">
                    <a:lumMod val="25000"/>
                  </a:schemeClr>
                </a:solidFill>
                <a:latin typeface="Abadi" panose="020B0604020104020204" pitchFamily="34" charset="0"/>
              </a:rPr>
              <a:t> via </a:t>
            </a:r>
            <a:r>
              <a:rPr lang="en-US" sz="2200" dirty="0" err="1" smtClean="0">
                <a:solidFill>
                  <a:schemeClr val="accent3">
                    <a:lumMod val="25000"/>
                  </a:schemeClr>
                </a:solidFill>
                <a:latin typeface="Abadi" panose="020B0604020104020204" pitchFamily="34" charset="0"/>
              </a:rPr>
              <a:t>GridSearchCV</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Model accuracy was the single parameter used to identify the best model for classification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://github.com/mfickman/DataScienceCapstone/blob/master/Week%204%20Predictive%20Analysis%20(Classification).ipynb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203032"/>
            <a:ext cx="9851153" cy="1665956"/>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plot showed a general increase in success rate across all launch sites as flight number increased</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1"/>
          </p:cNvPicPr>
          <p:nvPr/>
        </p:nvPicPr>
        <p:blipFill>
          <a:blip r:embed="rId3"/>
          <a:stretch>
            <a:fillRect/>
          </a:stretch>
        </p:blipFill>
        <p:spPr>
          <a:xfrm>
            <a:off x="750961" y="1800727"/>
            <a:ext cx="10534650" cy="2402305"/>
          </a:xfrm>
          <a:prstGeom prst="rect">
            <a:avLst/>
          </a:prstGeom>
        </p:spPr>
      </p:pic>
      <p:sp>
        <p:nvSpPr>
          <p:cNvPr id="7" name="Rectangle 1"/>
          <p:cNvSpPr>
            <a:spLocks noChangeArrowheads="1"/>
          </p:cNvSpPr>
          <p:nvPr/>
        </p:nvSpPr>
        <p:spPr bwMode="auto">
          <a:xfrm>
            <a:off x="0" y="0"/>
            <a:ext cx="12192000" cy="0"/>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Helvetica Neue"/>
              </a:rPr>
              <a:t>We see that different launch sites have different success rates. </a:t>
            </a:r>
            <a:r>
              <a:rPr kumimoji="0" lang="en-US" altLang="en-US" sz="10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CCAFS LC-40</a:t>
            </a:r>
            <a:r>
              <a:rPr kumimoji="0" lang="en-US" altLang="en-US" sz="1000" b="0" i="0" u="none" strike="noStrike" cap="none" normalizeH="0" baseline="0" smtClean="0">
                <a:ln>
                  <a:noFill/>
                </a:ln>
                <a:solidFill>
                  <a:srgbClr val="000000"/>
                </a:solidFill>
                <a:effectLst/>
                <a:latin typeface="Helvetica Neue"/>
              </a:rPr>
              <a:t>, has a success rate of 60 %, while </a:t>
            </a:r>
            <a:r>
              <a:rPr kumimoji="0" lang="en-US" altLang="en-US" sz="10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KSC LC-39A</a:t>
            </a:r>
            <a:r>
              <a:rPr kumimoji="0" lang="en-US" altLang="en-US" sz="1000" b="0" i="0" u="none" strike="noStrike" cap="none" normalizeH="0" baseline="0" smtClean="0">
                <a:ln>
                  <a:noFill/>
                </a:ln>
                <a:solidFill>
                  <a:srgbClr val="000000"/>
                </a:solidFill>
                <a:effectLst/>
                <a:latin typeface="Helvetica Neue"/>
              </a:rPr>
              <a:t> and </a:t>
            </a:r>
            <a:r>
              <a:rPr kumimoji="0" lang="en-US" altLang="en-US" sz="1000" b="0" i="0" u="none" strike="noStrike" cap="none" normalizeH="0" baseline="0" smtClean="0">
                <a:ln>
                  <a:noFill/>
                </a:ln>
                <a:solidFill>
                  <a:srgbClr val="000000"/>
                </a:solidFill>
                <a:effectLst/>
                <a:latin typeface="Courier New" panose="02070309020205020404" pitchFamily="49" charset="0"/>
                <a:cs typeface="Courier New" panose="02070309020205020404" pitchFamily="49" charset="0"/>
              </a:rPr>
              <a:t>VAFB SLC 4E</a:t>
            </a:r>
            <a:r>
              <a:rPr kumimoji="0" lang="en-US" altLang="en-US" sz="1000" b="0" i="0" u="none" strike="noStrike" cap="none" normalizeH="0" baseline="0" smtClean="0">
                <a:ln>
                  <a:noFill/>
                </a:ln>
                <a:solidFill>
                  <a:srgbClr val="000000"/>
                </a:solidFill>
                <a:effectLst/>
                <a:latin typeface="Helvetica Neue"/>
              </a:rPr>
              <a:t> has a success rate of 77%.</a:t>
            </a:r>
            <a:r>
              <a:rPr kumimoji="0" lang="en-US" altLang="en-US" sz="10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56059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984208"/>
            <a:ext cx="5101400" cy="250256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plot </a:t>
            </a:r>
            <a:r>
              <a:rPr lang="en-US" sz="2200" dirty="0" smtClean="0">
                <a:solidFill>
                  <a:schemeClr val="accent3">
                    <a:lumMod val="25000"/>
                  </a:schemeClr>
                </a:solidFill>
                <a:latin typeface="Abadi" panose="020B0604020104020204" pitchFamily="34" charset="0"/>
              </a:rPr>
              <a:t>shows </a:t>
            </a:r>
            <a:r>
              <a:rPr lang="en-US" sz="2200" dirty="0">
                <a:solidFill>
                  <a:schemeClr val="accent3">
                    <a:lumMod val="25000"/>
                  </a:schemeClr>
                </a:solidFill>
                <a:latin typeface="Abadi" panose="020B0604020104020204" pitchFamily="34" charset="0"/>
              </a:rPr>
              <a:t>for </a:t>
            </a:r>
            <a:r>
              <a:rPr lang="en-US" sz="2200" dirty="0">
                <a:solidFill>
                  <a:schemeClr val="accent3">
                    <a:lumMod val="25000"/>
                  </a:schemeClr>
                </a:solidFill>
                <a:latin typeface="Abadi" panose="020B0604020104020204" pitchFamily="34" charset="0"/>
              </a:rPr>
              <a:t>the VAFB-SLC </a:t>
            </a:r>
            <a:r>
              <a:rPr lang="en-US" sz="2200" dirty="0" smtClean="0">
                <a:solidFill>
                  <a:schemeClr val="accent3">
                    <a:lumMod val="25000"/>
                  </a:schemeClr>
                </a:solidFill>
                <a:latin typeface="Abadi" panose="020B0604020104020204" pitchFamily="34" charset="0"/>
              </a:rPr>
              <a:t>launch site that there </a:t>
            </a:r>
            <a:r>
              <a:rPr lang="en-US" sz="2200" dirty="0">
                <a:solidFill>
                  <a:schemeClr val="accent3">
                    <a:lumMod val="25000"/>
                  </a:schemeClr>
                </a:solidFill>
                <a:latin typeface="Abadi" panose="020B0604020104020204" pitchFamily="34" charset="0"/>
              </a:rPr>
              <a:t>are no rockets launched for </a:t>
            </a:r>
            <a:r>
              <a:rPr lang="en-US" sz="2200" dirty="0" smtClean="0">
                <a:solidFill>
                  <a:schemeClr val="accent3">
                    <a:lumMod val="25000"/>
                  </a:schemeClr>
                </a:solidFill>
                <a:latin typeface="Abadi" panose="020B0604020104020204" pitchFamily="34" charset="0"/>
              </a:rPr>
              <a:t>heavy payload mass (</a:t>
            </a:r>
            <a:r>
              <a:rPr lang="en-US" sz="2200" dirty="0">
                <a:solidFill>
                  <a:schemeClr val="accent3">
                    <a:lumMod val="25000"/>
                  </a:schemeClr>
                </a:solidFill>
                <a:latin typeface="Abadi" panose="020B0604020104020204" pitchFamily="34" charset="0"/>
              </a:rPr>
              <a:t>greater than </a:t>
            </a:r>
            <a:r>
              <a:rPr lang="en-US" sz="2200" dirty="0" smtClean="0">
                <a:solidFill>
                  <a:schemeClr val="accent3">
                    <a:lumMod val="25000"/>
                  </a:schemeClr>
                </a:solidFill>
                <a:latin typeface="Abadi" panose="020B0604020104020204" pitchFamily="34" charset="0"/>
              </a:rPr>
              <a:t>10000 kg)</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p:cNvPicPr>
            <a:picLocks noChangeAspect="1"/>
          </p:cNvPicPr>
          <p:nvPr/>
        </p:nvPicPr>
        <p:blipFill>
          <a:blip r:embed="rId3"/>
          <a:stretch>
            <a:fillRect/>
          </a:stretch>
        </p:blipFill>
        <p:spPr>
          <a:xfrm>
            <a:off x="6027810" y="2000250"/>
            <a:ext cx="5668679" cy="3149266"/>
          </a:xfrm>
          <a:prstGeom prst="rect">
            <a:avLst/>
          </a:prstGeom>
        </p:spPr>
      </p:pic>
    </p:spTree>
    <p:extLst>
      <p:ext uri="{BB962C8B-B14F-4D97-AF65-F5344CB8AC3E}">
        <p14:creationId xmlns:p14="http://schemas.microsoft.com/office/powerpoint/2010/main" val="38697892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smtClean="0">
                <a:solidFill>
                  <a:schemeClr val="accent3">
                    <a:lumMod val="25000"/>
                  </a:schemeClr>
                </a:solidFill>
                <a:latin typeface="Abadi"/>
              </a:rPr>
              <a:t>Conclusion</a:t>
            </a: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05264"/>
            <a:ext cx="3932238" cy="38884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plot shows a significant difference in success rate for Orbits ES-L1, GEO, HEO, and SSO compared to the other orbits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396563" y="1762124"/>
            <a:ext cx="4822258" cy="4476897"/>
          </a:xfrm>
          <a:prstGeom prst="rect">
            <a:avLst/>
          </a:prstGeom>
        </p:spPr>
      </p:pic>
    </p:spTree>
    <p:extLst>
      <p:ext uri="{BB962C8B-B14F-4D97-AF65-F5344CB8AC3E}">
        <p14:creationId xmlns:p14="http://schemas.microsoft.com/office/powerpoint/2010/main" val="80090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plot shows the impact that flight number has on the success rate for the LEO orbit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success rate for the GTO seems to be unrelated to the flight number</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4922819" y="1787306"/>
            <a:ext cx="6039780" cy="3667009"/>
          </a:xfrm>
          <a:prstGeom prst="rect">
            <a:avLst/>
          </a:prstGeom>
        </p:spPr>
      </p:pic>
    </p:spTree>
    <p:extLst>
      <p:ext uri="{BB962C8B-B14F-4D97-AF65-F5344CB8AC3E}">
        <p14:creationId xmlns:p14="http://schemas.microsoft.com/office/powerpoint/2010/main" val="110672758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10000"/>
              </a:lnSpc>
              <a:spcBef>
                <a:spcPts val="1400"/>
              </a:spcBef>
            </a:pPr>
            <a:r>
              <a:rPr lang="en-US" sz="2200" dirty="0">
                <a:solidFill>
                  <a:schemeClr val="accent3">
                    <a:lumMod val="25000"/>
                  </a:schemeClr>
                </a:solidFill>
                <a:latin typeface="Abadi" panose="020B0604020104020204" pitchFamily="34" charset="0"/>
              </a:rPr>
              <a:t>The Polar, LEO, and ISS orbit have a high success rate with heavy payloads</a:t>
            </a:r>
            <a:endParaRPr lang="en-US" sz="2200" dirty="0">
              <a:solidFill>
                <a:schemeClr val="accent3">
                  <a:lumMod val="25000"/>
                </a:schemeClr>
              </a:solidFill>
              <a:latin typeface="Abadi" panose="020B0604020104020204" pitchFamily="34" charset="0"/>
            </a:endParaRPr>
          </a:p>
          <a:p>
            <a:pPr>
              <a:lnSpc>
                <a:spcPct val="110000"/>
              </a:lnSpc>
              <a:spcBef>
                <a:spcPts val="1400"/>
              </a:spcBef>
            </a:pPr>
            <a:r>
              <a:rPr lang="en-US" sz="2200" dirty="0">
                <a:solidFill>
                  <a:schemeClr val="accent3">
                    <a:lumMod val="25000"/>
                  </a:schemeClr>
                </a:solidFill>
                <a:latin typeface="Abadi" panose="020B0604020104020204" pitchFamily="34" charset="0"/>
              </a:rPr>
              <a:t>The impact of payload mass on success rate for other orbits, such as the GTO orbit, is not discernable from the plot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5039133" y="2057400"/>
            <a:ext cx="6110130" cy="366607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plot shows the increase in success rate from 2013 till 2020</a:t>
            </a:r>
            <a:endParaRPr lang="en-US" sz="2200" dirty="0" smtClean="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p:cNvPicPr>
            <a:picLocks noChangeAspect="1"/>
          </p:cNvPicPr>
          <p:nvPr/>
        </p:nvPicPr>
        <p:blipFill>
          <a:blip r:embed="rId3"/>
          <a:stretch>
            <a:fillRect/>
          </a:stretch>
        </p:blipFill>
        <p:spPr>
          <a:xfrm>
            <a:off x="5132069" y="1760620"/>
            <a:ext cx="6153542" cy="374182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43663"/>
            <a:ext cx="10423257" cy="1581910"/>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DISTINCT keyword was used to identify unique launch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p:cNvPicPr>
            <a:picLocks noChangeAspect="1"/>
          </p:cNvPicPr>
          <p:nvPr/>
        </p:nvPicPr>
        <p:blipFill>
          <a:blip r:embed="rId3"/>
          <a:stretch>
            <a:fillRect/>
          </a:stretch>
        </p:blipFill>
        <p:spPr>
          <a:xfrm>
            <a:off x="4075186" y="1784600"/>
            <a:ext cx="3905250" cy="22574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374105"/>
            <a:ext cx="9745589" cy="802858"/>
          </a:xfrm>
          <a:prstGeom prst="rect">
            <a:avLst/>
          </a:prstGeom>
        </p:spPr>
        <p:txBody>
          <a:bodyPr>
            <a:normAutofit fontScale="92500" lnSpcReduction="20000"/>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 wildcard was used to identify all launch sites that start with ‘CCA’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LIMIT keyword was used to reduce the result set to only 5 records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866775" y="1724025"/>
            <a:ext cx="10458450" cy="34099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79495"/>
            <a:ext cx="9745589" cy="179746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GROUP BY clause was used in conjunction with the SUM aggregate function to add up the payload mass for all NASA (CRS) records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971549" y="1865646"/>
            <a:ext cx="9544050" cy="136207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39915"/>
            <a:ext cx="9745589" cy="1637047"/>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GROUP BY clause was used in conjunction with the </a:t>
            </a:r>
            <a:r>
              <a:rPr lang="en-US" sz="2200" dirty="0" smtClean="0">
                <a:solidFill>
                  <a:schemeClr val="accent3">
                    <a:lumMod val="25000"/>
                  </a:schemeClr>
                </a:solidFill>
                <a:latin typeface="Abadi" panose="020B0604020104020204" pitchFamily="34" charset="0"/>
              </a:rPr>
              <a:t>AVG </a:t>
            </a:r>
            <a:r>
              <a:rPr lang="en-US" sz="2200" dirty="0">
                <a:solidFill>
                  <a:schemeClr val="accent3">
                    <a:lumMod val="25000"/>
                  </a:schemeClr>
                </a:solidFill>
                <a:latin typeface="Abadi" panose="020B0604020104020204" pitchFamily="34" charset="0"/>
              </a:rPr>
              <a:t>aggregate function to </a:t>
            </a:r>
            <a:r>
              <a:rPr lang="en-US" sz="2200" dirty="0" smtClean="0">
                <a:solidFill>
                  <a:schemeClr val="accent3">
                    <a:lumMod val="25000"/>
                  </a:schemeClr>
                </a:solidFill>
                <a:latin typeface="Abadi" panose="020B0604020104020204" pitchFamily="34" charset="0"/>
              </a:rPr>
              <a:t>compute the mean payload </a:t>
            </a:r>
            <a:r>
              <a:rPr lang="en-US" sz="2200" dirty="0">
                <a:solidFill>
                  <a:schemeClr val="accent3">
                    <a:lumMod val="25000"/>
                  </a:schemeClr>
                </a:solidFill>
                <a:latin typeface="Abadi" panose="020B0604020104020204" pitchFamily="34" charset="0"/>
              </a:rPr>
              <a:t>mass for all </a:t>
            </a:r>
            <a:r>
              <a:rPr lang="en-US" sz="2200" dirty="0" smtClean="0">
                <a:solidFill>
                  <a:schemeClr val="accent3">
                    <a:lumMod val="25000"/>
                  </a:schemeClr>
                </a:solidFill>
                <a:latin typeface="Abadi" panose="020B0604020104020204" pitchFamily="34" charset="0"/>
              </a:rPr>
              <a:t>F9 v1.1 booster records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p:cNvPicPr>
            <a:picLocks noChangeAspect="1"/>
          </p:cNvPicPr>
          <p:nvPr/>
        </p:nvPicPr>
        <p:blipFill>
          <a:blip r:embed="rId3"/>
          <a:stretch>
            <a:fillRect/>
          </a:stretch>
        </p:blipFill>
        <p:spPr>
          <a:xfrm>
            <a:off x="770010" y="1962150"/>
            <a:ext cx="10420350" cy="14668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68253"/>
            <a:ext cx="9745589" cy="150871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MIN reserved key word was used to identify the first record with a Success (ground pad) landing outcome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p:cNvPicPr>
            <a:picLocks noChangeAspect="1"/>
          </p:cNvPicPr>
          <p:nvPr/>
        </p:nvPicPr>
        <p:blipFill>
          <a:blip r:embed="rId3"/>
          <a:stretch>
            <a:fillRect/>
          </a:stretch>
        </p:blipFill>
        <p:spPr>
          <a:xfrm>
            <a:off x="2318334" y="1981200"/>
            <a:ext cx="6143625" cy="144780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138863"/>
            <a:ext cx="9745589" cy="2038100"/>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AND reserved keyword was used to apply multiple conditions to the where clause, filtering the results to success (drone ship) landing outcomes with payloads between 4000 and 6000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a:t>
            </a:r>
            <a:r>
              <a:rPr lang="en-US" dirty="0" smtClean="0">
                <a:solidFill>
                  <a:srgbClr val="0B49CB"/>
                </a:solidFill>
                <a:latin typeface="Abadi"/>
              </a:rPr>
              <a:t>4000 </a:t>
            </a:r>
            <a:r>
              <a:rPr lang="en-US" dirty="0">
                <a:solidFill>
                  <a:srgbClr val="0B49CB"/>
                </a:solidFill>
                <a:latin typeface="Abadi"/>
              </a:rPr>
              <a:t>and </a:t>
            </a:r>
            <a:r>
              <a:rPr lang="en-US" dirty="0" smtClean="0">
                <a:solidFill>
                  <a:srgbClr val="0B49CB"/>
                </a:solidFill>
                <a:latin typeface="Abadi"/>
              </a:rPr>
              <a:t>6000 kg</a:t>
            </a:r>
            <a:endParaRPr lang="en-US" dirty="0">
              <a:solidFill>
                <a:srgbClr val="0B49CB"/>
              </a:solidFill>
              <a:latin typeface="Abadi"/>
            </a:endParaRPr>
          </a:p>
        </p:txBody>
      </p:sp>
      <p:pic>
        <p:nvPicPr>
          <p:cNvPr id="2" name="Picture 1"/>
          <p:cNvPicPr>
            <a:picLocks noChangeAspect="1"/>
          </p:cNvPicPr>
          <p:nvPr/>
        </p:nvPicPr>
        <p:blipFill>
          <a:blip r:embed="rId3"/>
          <a:stretch>
            <a:fillRect/>
          </a:stretch>
        </p:blipFill>
        <p:spPr>
          <a:xfrm>
            <a:off x="998611" y="1659765"/>
            <a:ext cx="10058400" cy="22288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25821" y="1444307"/>
            <a:ext cx="5866900" cy="10399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70000"/>
              </a:lnSpc>
              <a:spcBef>
                <a:spcPts val="0"/>
              </a:spcBef>
            </a:pPr>
            <a:r>
              <a:rPr lang="en-US" sz="1100" dirty="0">
                <a:solidFill>
                  <a:schemeClr val="accent3">
                    <a:lumMod val="25000"/>
                  </a:schemeClr>
                </a:solidFill>
                <a:latin typeface="Abadi" panose="020B0604020104020204" pitchFamily="34" charset="0"/>
              </a:rPr>
              <a:t>Summary of </a:t>
            </a:r>
            <a:r>
              <a:rPr lang="en-US" sz="1100" dirty="0" smtClean="0">
                <a:solidFill>
                  <a:schemeClr val="accent3">
                    <a:lumMod val="25000"/>
                  </a:schemeClr>
                </a:solidFill>
                <a:latin typeface="Abadi" panose="020B0604020104020204" pitchFamily="34" charset="0"/>
              </a:rPr>
              <a:t>methodologies</a:t>
            </a:r>
          </a:p>
          <a:p>
            <a:pPr lvl="1">
              <a:lnSpc>
                <a:spcPct val="170000"/>
              </a:lnSpc>
              <a:spcBef>
                <a:spcPts val="0"/>
              </a:spcBef>
            </a:pPr>
            <a:r>
              <a:rPr lang="en-US" sz="1050" dirty="0" smtClean="0">
                <a:solidFill>
                  <a:schemeClr val="accent3">
                    <a:lumMod val="25000"/>
                  </a:schemeClr>
                </a:solidFill>
                <a:latin typeface="Abadi" panose="020B0604020104020204" pitchFamily="34" charset="0"/>
              </a:rPr>
              <a:t>Data Collection &amp; Wrangling with REST API</a:t>
            </a:r>
          </a:p>
          <a:p>
            <a:pPr lvl="1">
              <a:lnSpc>
                <a:spcPct val="170000"/>
              </a:lnSpc>
              <a:spcBef>
                <a:spcPts val="0"/>
              </a:spcBef>
            </a:pPr>
            <a:r>
              <a:rPr lang="en-US" sz="1050" dirty="0" smtClean="0">
                <a:solidFill>
                  <a:schemeClr val="accent3">
                    <a:lumMod val="25000"/>
                  </a:schemeClr>
                </a:solidFill>
                <a:latin typeface="Abadi" panose="020B0604020104020204" pitchFamily="34" charset="0"/>
              </a:rPr>
              <a:t>Data Collection &amp; Web Scraping</a:t>
            </a:r>
          </a:p>
          <a:p>
            <a:pPr lvl="1">
              <a:lnSpc>
                <a:spcPct val="170000"/>
              </a:lnSpc>
              <a:spcBef>
                <a:spcPts val="0"/>
              </a:spcBef>
            </a:pPr>
            <a:r>
              <a:rPr lang="en-US" sz="1050" dirty="0" smtClean="0">
                <a:solidFill>
                  <a:schemeClr val="accent3">
                    <a:lumMod val="25000"/>
                  </a:schemeClr>
                </a:solidFill>
                <a:latin typeface="Abadi" panose="020B0604020104020204" pitchFamily="34" charset="0"/>
              </a:rPr>
              <a:t>Exploratory Data Analysis with SQL</a:t>
            </a:r>
          </a:p>
          <a:p>
            <a:pPr lvl="1">
              <a:lnSpc>
                <a:spcPct val="170000"/>
              </a:lnSpc>
              <a:spcBef>
                <a:spcPts val="0"/>
              </a:spcBef>
            </a:pPr>
            <a:r>
              <a:rPr lang="en-US" sz="1050" dirty="0" smtClean="0">
                <a:solidFill>
                  <a:schemeClr val="accent3">
                    <a:lumMod val="25000"/>
                  </a:schemeClr>
                </a:solidFill>
                <a:latin typeface="Abadi" panose="020B0604020104020204" pitchFamily="34" charset="0"/>
              </a:rPr>
              <a:t>Exploratory Data Analysis with Pandas &amp; </a:t>
            </a:r>
            <a:r>
              <a:rPr lang="en-US" sz="1050" dirty="0" err="1" smtClean="0">
                <a:solidFill>
                  <a:schemeClr val="accent3">
                    <a:lumMod val="25000"/>
                  </a:schemeClr>
                </a:solidFill>
                <a:latin typeface="Abadi" panose="020B0604020104020204" pitchFamily="34" charset="0"/>
              </a:rPr>
              <a:t>MatPlotLib</a:t>
            </a:r>
            <a:endParaRPr lang="en-US" sz="1050" dirty="0" smtClean="0">
              <a:solidFill>
                <a:schemeClr val="accent3">
                  <a:lumMod val="25000"/>
                </a:schemeClr>
              </a:solidFill>
              <a:latin typeface="Abadi" panose="020B0604020104020204" pitchFamily="34" charset="0"/>
            </a:endParaRPr>
          </a:p>
          <a:p>
            <a:pPr lvl="1">
              <a:lnSpc>
                <a:spcPct val="170000"/>
              </a:lnSpc>
              <a:spcBef>
                <a:spcPts val="0"/>
              </a:spcBef>
            </a:pPr>
            <a:r>
              <a:rPr lang="en-US" sz="1050" dirty="0" smtClean="0">
                <a:solidFill>
                  <a:schemeClr val="accent3">
                    <a:lumMod val="25000"/>
                  </a:schemeClr>
                </a:solidFill>
                <a:latin typeface="Abadi" panose="020B0604020104020204" pitchFamily="34" charset="0"/>
              </a:rPr>
              <a:t>Interactive Visual Analytics Dashboard with Folium</a:t>
            </a:r>
          </a:p>
          <a:p>
            <a:pPr lvl="1">
              <a:lnSpc>
                <a:spcPct val="170000"/>
              </a:lnSpc>
              <a:spcBef>
                <a:spcPts val="0"/>
              </a:spcBef>
            </a:pPr>
            <a:r>
              <a:rPr lang="en-US" sz="1050" dirty="0" smtClean="0">
                <a:solidFill>
                  <a:schemeClr val="accent3">
                    <a:lumMod val="25000"/>
                  </a:schemeClr>
                </a:solidFill>
                <a:latin typeface="Abadi" panose="020B0604020104020204" pitchFamily="34" charset="0"/>
              </a:rPr>
              <a:t>Interactive Visual Analytics Dashboard with Dash </a:t>
            </a:r>
            <a:r>
              <a:rPr lang="en-US" sz="1050" dirty="0" err="1" smtClean="0">
                <a:solidFill>
                  <a:schemeClr val="accent3">
                    <a:lumMod val="25000"/>
                  </a:schemeClr>
                </a:solidFill>
                <a:latin typeface="Abadi" panose="020B0604020104020204" pitchFamily="34" charset="0"/>
              </a:rPr>
              <a:t>Plotly</a:t>
            </a:r>
            <a:endParaRPr lang="en-US" sz="1050" dirty="0" smtClean="0">
              <a:solidFill>
                <a:schemeClr val="accent3">
                  <a:lumMod val="25000"/>
                </a:schemeClr>
              </a:solidFill>
              <a:latin typeface="Abadi" panose="020B0604020104020204" pitchFamily="34" charset="0"/>
            </a:endParaRPr>
          </a:p>
          <a:p>
            <a:pPr lvl="1">
              <a:lnSpc>
                <a:spcPct val="170000"/>
              </a:lnSpc>
              <a:spcBef>
                <a:spcPts val="0"/>
              </a:spcBef>
            </a:pPr>
            <a:r>
              <a:rPr lang="en-US" sz="1050" dirty="0" smtClean="0">
                <a:solidFill>
                  <a:schemeClr val="accent3">
                    <a:lumMod val="25000"/>
                  </a:schemeClr>
                </a:solidFill>
                <a:latin typeface="Abadi" panose="020B0604020104020204" pitchFamily="34" charset="0"/>
              </a:rPr>
              <a:t>Predictive Analysis (Classification)</a:t>
            </a:r>
          </a:p>
          <a:p>
            <a:pPr lvl="1">
              <a:lnSpc>
                <a:spcPct val="170000"/>
              </a:lnSpc>
              <a:spcBef>
                <a:spcPts val="0"/>
              </a:spcBef>
            </a:pPr>
            <a:endParaRPr lang="en-US" sz="1050" dirty="0">
              <a:solidFill>
                <a:schemeClr val="accent3">
                  <a:lumMod val="25000"/>
                </a:schemeClr>
              </a:solidFill>
              <a:latin typeface="Abadi" panose="020B0604020104020204" pitchFamily="34" charset="0"/>
            </a:endParaRPr>
          </a:p>
          <a:p>
            <a:pPr>
              <a:lnSpc>
                <a:spcPct val="170000"/>
              </a:lnSpc>
              <a:spcBef>
                <a:spcPts val="0"/>
              </a:spcBef>
            </a:pPr>
            <a:r>
              <a:rPr lang="en-US" sz="1100" dirty="0">
                <a:solidFill>
                  <a:schemeClr val="accent3">
                    <a:lumMod val="25000"/>
                  </a:schemeClr>
                </a:solidFill>
                <a:latin typeface="Abadi" panose="020B0604020104020204" pitchFamily="34" charset="0"/>
              </a:rPr>
              <a:t>Summary of all </a:t>
            </a:r>
            <a:r>
              <a:rPr lang="en-US" sz="1100" dirty="0" smtClean="0">
                <a:solidFill>
                  <a:schemeClr val="accent3">
                    <a:lumMod val="25000"/>
                  </a:schemeClr>
                </a:solidFill>
                <a:latin typeface="Abadi" panose="020B0604020104020204" pitchFamily="34" charset="0"/>
              </a:rPr>
              <a:t>results</a:t>
            </a:r>
          </a:p>
          <a:p>
            <a:pPr lvl="1">
              <a:lnSpc>
                <a:spcPct val="170000"/>
              </a:lnSpc>
              <a:spcBef>
                <a:spcPts val="0"/>
              </a:spcBef>
            </a:pPr>
            <a:r>
              <a:rPr lang="en-US" sz="1050" dirty="0" smtClean="0">
                <a:solidFill>
                  <a:schemeClr val="accent3">
                    <a:lumMod val="25000"/>
                  </a:schemeClr>
                </a:solidFill>
                <a:latin typeface="Abadi" panose="020B0604020104020204" pitchFamily="34" charset="0"/>
              </a:rPr>
              <a:t>Results Via Analysis</a:t>
            </a:r>
          </a:p>
          <a:p>
            <a:pPr lvl="1">
              <a:lnSpc>
                <a:spcPct val="170000"/>
              </a:lnSpc>
              <a:spcBef>
                <a:spcPts val="0"/>
              </a:spcBef>
            </a:pPr>
            <a:r>
              <a:rPr lang="en-US" sz="1050" dirty="0" smtClean="0">
                <a:solidFill>
                  <a:schemeClr val="accent3">
                    <a:lumMod val="25000"/>
                  </a:schemeClr>
                </a:solidFill>
                <a:latin typeface="Abadi" panose="020B0604020104020204" pitchFamily="34" charset="0"/>
              </a:rPr>
              <a:t>Results Via Visualization</a:t>
            </a:r>
          </a:p>
          <a:p>
            <a:pPr lvl="1">
              <a:lnSpc>
                <a:spcPct val="170000"/>
              </a:lnSpc>
              <a:spcBef>
                <a:spcPts val="0"/>
              </a:spcBef>
            </a:pPr>
            <a:r>
              <a:rPr lang="en-US" sz="1050" dirty="0" smtClean="0">
                <a:solidFill>
                  <a:schemeClr val="accent3">
                    <a:lumMod val="25000"/>
                  </a:schemeClr>
                </a:solidFill>
                <a:latin typeface="Abadi" panose="020B0604020104020204" pitchFamily="34" charset="0"/>
              </a:rPr>
              <a:t>Results Via Predictive Analytics</a:t>
            </a:r>
            <a:endParaRPr lang="en-US" sz="105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55957"/>
            <a:ext cx="9745589" cy="16210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GROUP BY clause was used in conjunction with the </a:t>
            </a:r>
            <a:r>
              <a:rPr lang="en-US" sz="2200" dirty="0" smtClean="0">
                <a:solidFill>
                  <a:schemeClr val="accent3">
                    <a:lumMod val="25000"/>
                  </a:schemeClr>
                </a:solidFill>
                <a:latin typeface="Abadi" panose="020B0604020104020204" pitchFamily="34" charset="0"/>
              </a:rPr>
              <a:t>COUNT </a:t>
            </a:r>
            <a:r>
              <a:rPr lang="en-US" sz="2200" dirty="0">
                <a:solidFill>
                  <a:schemeClr val="accent3">
                    <a:lumMod val="25000"/>
                  </a:schemeClr>
                </a:solidFill>
                <a:latin typeface="Abadi" panose="020B0604020104020204" pitchFamily="34" charset="0"/>
              </a:rPr>
              <a:t>aggregate function to </a:t>
            </a:r>
            <a:r>
              <a:rPr lang="en-US" sz="2200" dirty="0" smtClean="0">
                <a:solidFill>
                  <a:schemeClr val="accent3">
                    <a:lumMod val="25000"/>
                  </a:schemeClr>
                </a:solidFill>
                <a:latin typeface="Abadi" panose="020B0604020104020204" pitchFamily="34" charset="0"/>
              </a:rPr>
              <a:t>count the different mission outcomes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p:cNvPicPr>
            <a:picLocks noChangeAspect="1"/>
          </p:cNvPicPr>
          <p:nvPr/>
        </p:nvPicPr>
        <p:blipFill>
          <a:blip r:embed="rId3"/>
          <a:stretch>
            <a:fillRect/>
          </a:stretch>
        </p:blipFill>
        <p:spPr>
          <a:xfrm>
            <a:off x="1485901" y="1897099"/>
            <a:ext cx="8001000" cy="192405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16468"/>
            <a:ext cx="9745589" cy="1160494"/>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 subquery was used to identify the largest payload and then the where clause was used to identify booster versions that have carried this max payload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p:cNvPicPr>
            <a:picLocks noChangeAspect="1"/>
          </p:cNvPicPr>
          <p:nvPr/>
        </p:nvPicPr>
        <p:blipFill>
          <a:blip r:embed="rId3"/>
          <a:stretch>
            <a:fillRect/>
          </a:stretch>
        </p:blipFill>
        <p:spPr>
          <a:xfrm>
            <a:off x="2044610" y="1418274"/>
            <a:ext cx="7196388" cy="359819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251157"/>
            <a:ext cx="9745589" cy="1925805"/>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EXTRACT YEAR reserved key phrase was used in conjunction </a:t>
            </a:r>
            <a:r>
              <a:rPr lang="en-US" sz="2200" dirty="0" smtClean="0">
                <a:solidFill>
                  <a:schemeClr val="accent3">
                    <a:lumMod val="25000"/>
                  </a:schemeClr>
                </a:solidFill>
                <a:latin typeface="Abadi"/>
              </a:rPr>
              <a:t>with the ‘%’ wildcard to identify all drone landing failures in 2015</a:t>
            </a:r>
            <a:endParaRPr lang="en-US" sz="2200" dirty="0" smtClean="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9" name="Picture 8"/>
          <p:cNvPicPr>
            <a:picLocks noChangeAspect="1"/>
          </p:cNvPicPr>
          <p:nvPr/>
        </p:nvPicPr>
        <p:blipFill>
          <a:blip r:embed="rId3"/>
          <a:stretch>
            <a:fillRect/>
          </a:stretch>
        </p:blipFill>
        <p:spPr>
          <a:xfrm>
            <a:off x="1056523" y="1938190"/>
            <a:ext cx="9629775" cy="184785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3946359"/>
            <a:ext cx="9745589" cy="2480852"/>
          </a:xfrm>
          <a:prstGeom prst="rect">
            <a:avLst/>
          </a:prstGeom>
        </p:spPr>
        <p:txBody>
          <a:bodyPr lIns="91440" tIns="45720" rIns="91440" bIns="45720" anchor="t"/>
          <a:lstStyle/>
          <a:p>
            <a:pPr>
              <a:lnSpc>
                <a:spcPct val="100000"/>
              </a:lnSpc>
              <a:spcBef>
                <a:spcPts val="1400"/>
              </a:spcBef>
            </a:pPr>
            <a:r>
              <a:rPr lang="en-US" sz="1600" dirty="0" smtClean="0">
                <a:solidFill>
                  <a:schemeClr val="accent3">
                    <a:lumMod val="25000"/>
                  </a:schemeClr>
                </a:solidFill>
                <a:latin typeface="Abadi"/>
              </a:rPr>
              <a:t>In order to rank the landing outcomes between June 4, 2012 and March 20, 2017, a comple</a:t>
            </a:r>
            <a:r>
              <a:rPr lang="en-US" sz="1600" dirty="0" smtClean="0">
                <a:solidFill>
                  <a:schemeClr val="accent3">
                    <a:lumMod val="25000"/>
                  </a:schemeClr>
                </a:solidFill>
                <a:latin typeface="Abadi"/>
              </a:rPr>
              <a:t>x query was written</a:t>
            </a:r>
          </a:p>
          <a:p>
            <a:pPr>
              <a:lnSpc>
                <a:spcPct val="100000"/>
              </a:lnSpc>
              <a:spcBef>
                <a:spcPts val="1400"/>
              </a:spcBef>
            </a:pPr>
            <a:r>
              <a:rPr lang="en-US" sz="1600" dirty="0" smtClean="0">
                <a:solidFill>
                  <a:schemeClr val="accent3">
                    <a:lumMod val="25000"/>
                  </a:schemeClr>
                </a:solidFill>
                <a:latin typeface="Abadi"/>
              </a:rPr>
              <a:t>The query used the GROUP BY clause in combination with the COUNT aggregate function to get the counts for each landing outcome</a:t>
            </a:r>
          </a:p>
          <a:p>
            <a:pPr>
              <a:lnSpc>
                <a:spcPct val="100000"/>
              </a:lnSpc>
              <a:spcBef>
                <a:spcPts val="1400"/>
              </a:spcBef>
            </a:pPr>
            <a:r>
              <a:rPr lang="en-US" sz="1600" dirty="0" smtClean="0">
                <a:solidFill>
                  <a:schemeClr val="accent3">
                    <a:lumMod val="25000"/>
                  </a:schemeClr>
                </a:solidFill>
                <a:latin typeface="Abadi"/>
              </a:rPr>
              <a:t>The reserved AND keyword was used to apply multiple filtering conditions in the where clause</a:t>
            </a:r>
          </a:p>
          <a:p>
            <a:pPr>
              <a:lnSpc>
                <a:spcPct val="100000"/>
              </a:lnSpc>
              <a:spcBef>
                <a:spcPts val="1400"/>
              </a:spcBef>
            </a:pPr>
            <a:r>
              <a:rPr lang="en-US" sz="1600" dirty="0" smtClean="0">
                <a:solidFill>
                  <a:schemeClr val="accent3">
                    <a:lumMod val="25000"/>
                  </a:schemeClr>
                </a:solidFill>
                <a:latin typeface="Abadi"/>
              </a:rPr>
              <a:t>The reserved DESC keyword was used in the group by clause in order to list the more prevalent landing outcomes first</a:t>
            </a:r>
            <a:endParaRPr lang="en-US" sz="1600" dirty="0">
              <a:solidFill>
                <a:schemeClr val="accent3">
                  <a:lumMod val="25000"/>
                </a:schemeClr>
              </a:solidFill>
              <a:latin typeface="Abadi"/>
            </a:endParaRPr>
          </a:p>
          <a:p>
            <a:pPr marL="0" indent="0">
              <a:lnSpc>
                <a:spcPct val="100000"/>
              </a:lnSpc>
              <a:spcBef>
                <a:spcPts val="1400"/>
              </a:spcBef>
              <a:buNone/>
            </a:pP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p:cNvPicPr>
            <a:picLocks noChangeAspect="1"/>
          </p:cNvPicPr>
          <p:nvPr/>
        </p:nvPicPr>
        <p:blipFill>
          <a:blip r:embed="rId4"/>
          <a:stretch>
            <a:fillRect/>
          </a:stretch>
        </p:blipFill>
        <p:spPr>
          <a:xfrm>
            <a:off x="1151011" y="1679831"/>
            <a:ext cx="9753600" cy="186690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45993"/>
            <a:ext cx="9745589" cy="930969"/>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launch sites are all located along continental American coastlines</a:t>
            </a: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All launch sites’ location markers on global map</a:t>
            </a:r>
            <a:endParaRPr lang="en-US" dirty="0">
              <a:solidFill>
                <a:srgbClr val="0B49CB"/>
              </a:solidFill>
              <a:latin typeface="Abadi"/>
            </a:endParaRPr>
          </a:p>
        </p:txBody>
      </p:sp>
      <p:pic>
        <p:nvPicPr>
          <p:cNvPr id="4" name="Picture 3"/>
          <p:cNvPicPr>
            <a:picLocks noChangeAspect="1"/>
          </p:cNvPicPr>
          <p:nvPr/>
        </p:nvPicPr>
        <p:blipFill>
          <a:blip r:embed="rId3"/>
          <a:stretch>
            <a:fillRect/>
          </a:stretch>
        </p:blipFill>
        <p:spPr>
          <a:xfrm>
            <a:off x="1531983" y="1767909"/>
            <a:ext cx="8389044" cy="340510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4049473" y="3952714"/>
            <a:ext cx="2677235" cy="1018084"/>
          </a:xfrm>
          <a:prstGeom prst="rect">
            <a:avLst/>
          </a:prstGeom>
        </p:spPr>
        <p:txBody>
          <a:bodyPr lIns="91440" tIns="45720" rIns="91440" bIns="45720" anchor="t">
            <a:normAutofit/>
          </a:bodyPr>
          <a:lstStyle/>
          <a:p>
            <a:pPr>
              <a:spcBef>
                <a:spcPts val="1400"/>
              </a:spcBef>
            </a:pPr>
            <a:r>
              <a:rPr lang="en-US" sz="2400" dirty="0" smtClean="0">
                <a:solidFill>
                  <a:schemeClr val="accent3">
                    <a:lumMod val="25000"/>
                  </a:schemeClr>
                </a:solidFill>
              </a:rPr>
              <a:t>Launch </a:t>
            </a:r>
            <a:r>
              <a:rPr lang="en-US" sz="2400" dirty="0" smtClean="0">
                <a:solidFill>
                  <a:srgbClr val="00B050"/>
                </a:solidFill>
              </a:rPr>
              <a:t>Success</a:t>
            </a:r>
          </a:p>
          <a:p>
            <a:pPr>
              <a:spcBef>
                <a:spcPts val="1400"/>
              </a:spcBef>
            </a:pPr>
            <a:r>
              <a:rPr lang="en-US" sz="2400" dirty="0" smtClean="0">
                <a:solidFill>
                  <a:schemeClr val="accent3">
                    <a:lumMod val="25000"/>
                  </a:schemeClr>
                </a:solidFill>
              </a:rPr>
              <a:t>Launch </a:t>
            </a:r>
            <a:r>
              <a:rPr lang="en-US" sz="2400" dirty="0" smtClean="0">
                <a:solidFill>
                  <a:srgbClr val="C00000"/>
                </a:solidFill>
              </a:rPr>
              <a:t>Failure</a:t>
            </a:r>
            <a:endParaRPr lang="en-US" sz="2400" dirty="0">
              <a:solidFill>
                <a:srgbClr val="C00000"/>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Color labeled launch outcomes on map</a:t>
            </a:r>
            <a:endParaRPr lang="en-US" dirty="0">
              <a:solidFill>
                <a:srgbClr val="0B49CB"/>
              </a:solidFill>
              <a:latin typeface="Abadi"/>
            </a:endParaRPr>
          </a:p>
        </p:txBody>
      </p:sp>
      <p:pic>
        <p:nvPicPr>
          <p:cNvPr id="4" name="Picture 3"/>
          <p:cNvPicPr>
            <a:picLocks noChangeAspect="1"/>
          </p:cNvPicPr>
          <p:nvPr/>
        </p:nvPicPr>
        <p:blipFill>
          <a:blip r:embed="rId4"/>
          <a:stretch>
            <a:fillRect/>
          </a:stretch>
        </p:blipFill>
        <p:spPr>
          <a:xfrm>
            <a:off x="5826964" y="1849172"/>
            <a:ext cx="2036701" cy="1860729"/>
          </a:xfrm>
          <a:prstGeom prst="rect">
            <a:avLst/>
          </a:prstGeom>
        </p:spPr>
      </p:pic>
      <p:pic>
        <p:nvPicPr>
          <p:cNvPr id="6" name="Picture 5"/>
          <p:cNvPicPr>
            <a:picLocks noChangeAspect="1"/>
          </p:cNvPicPr>
          <p:nvPr/>
        </p:nvPicPr>
        <p:blipFill>
          <a:blip r:embed="rId5"/>
          <a:stretch>
            <a:fillRect/>
          </a:stretch>
        </p:blipFill>
        <p:spPr>
          <a:xfrm>
            <a:off x="8326813" y="1849172"/>
            <a:ext cx="2319790" cy="1860729"/>
          </a:xfrm>
          <a:prstGeom prst="rect">
            <a:avLst/>
          </a:prstGeom>
        </p:spPr>
      </p:pic>
      <p:pic>
        <p:nvPicPr>
          <p:cNvPr id="7" name="Picture 6"/>
          <p:cNvPicPr>
            <a:picLocks noChangeAspect="1"/>
          </p:cNvPicPr>
          <p:nvPr/>
        </p:nvPicPr>
        <p:blipFill>
          <a:blip r:embed="rId6"/>
          <a:stretch>
            <a:fillRect/>
          </a:stretch>
        </p:blipFill>
        <p:spPr>
          <a:xfrm>
            <a:off x="6845314" y="3849515"/>
            <a:ext cx="2528055" cy="2184485"/>
          </a:xfrm>
          <a:prstGeom prst="rect">
            <a:avLst/>
          </a:prstGeom>
        </p:spPr>
      </p:pic>
      <p:pic>
        <p:nvPicPr>
          <p:cNvPr id="9" name="Picture 8"/>
          <p:cNvPicPr>
            <a:picLocks noChangeAspect="1"/>
          </p:cNvPicPr>
          <p:nvPr/>
        </p:nvPicPr>
        <p:blipFill>
          <a:blip r:embed="rId7"/>
          <a:stretch>
            <a:fillRect/>
          </a:stretch>
        </p:blipFill>
        <p:spPr>
          <a:xfrm>
            <a:off x="779191" y="1849172"/>
            <a:ext cx="3151677" cy="3113040"/>
          </a:xfrm>
          <a:prstGeom prst="rect">
            <a:avLst/>
          </a:prstGeom>
        </p:spPr>
      </p:pic>
      <p:sp>
        <p:nvSpPr>
          <p:cNvPr id="10" name="Content Placeholder 4">
            <a:extLst>
              <a:ext uri="{FF2B5EF4-FFF2-40B4-BE49-F238E27FC236}">
                <a16:creationId xmlns:a16="http://schemas.microsoft.com/office/drawing/2014/main" id="{85D9F803-CDBC-C74C-AF1B-2B5937D1C241}"/>
              </a:ext>
            </a:extLst>
          </p:cNvPr>
          <p:cNvSpPr txBox="1">
            <a:spLocks/>
          </p:cNvSpPr>
          <p:nvPr/>
        </p:nvSpPr>
        <p:spPr>
          <a:xfrm>
            <a:off x="1097157" y="1434902"/>
            <a:ext cx="3422063" cy="4142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800" dirty="0" smtClean="0">
                <a:solidFill>
                  <a:schemeClr val="accent3">
                    <a:lumMod val="25000"/>
                  </a:schemeClr>
                </a:solidFill>
              </a:rPr>
              <a:t>West Coast California Launches</a:t>
            </a:r>
            <a:endParaRPr lang="en-US" sz="1800" dirty="0">
              <a:solidFill>
                <a:srgbClr val="C00000"/>
              </a:solidFill>
            </a:endParaRPr>
          </a:p>
        </p:txBody>
      </p:sp>
      <p:sp>
        <p:nvSpPr>
          <p:cNvPr id="11" name="Content Placeholder 4">
            <a:extLst>
              <a:ext uri="{FF2B5EF4-FFF2-40B4-BE49-F238E27FC236}">
                <a16:creationId xmlns:a16="http://schemas.microsoft.com/office/drawing/2014/main" id="{85D9F803-CDBC-C74C-AF1B-2B5937D1C241}"/>
              </a:ext>
            </a:extLst>
          </p:cNvPr>
          <p:cNvSpPr txBox="1">
            <a:spLocks/>
          </p:cNvSpPr>
          <p:nvPr/>
        </p:nvSpPr>
        <p:spPr>
          <a:xfrm>
            <a:off x="6783697" y="1434902"/>
            <a:ext cx="3422063" cy="41427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1400"/>
              </a:spcBef>
              <a:buNone/>
            </a:pPr>
            <a:r>
              <a:rPr lang="en-US" sz="1800" dirty="0" smtClean="0">
                <a:solidFill>
                  <a:schemeClr val="accent3">
                    <a:lumMod val="25000"/>
                  </a:schemeClr>
                </a:solidFill>
              </a:rPr>
              <a:t>East Coast Florida Launches</a:t>
            </a:r>
            <a:endParaRPr lang="en-US" sz="1800" dirty="0">
              <a:solidFill>
                <a:srgbClr val="C00000"/>
              </a:solidFill>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2941" y="1593858"/>
            <a:ext cx="3978001" cy="416235"/>
          </a:xfrm>
          <a:prstGeom prst="rect">
            <a:avLst/>
          </a:prstGeom>
        </p:spPr>
        <p:txBody>
          <a:bodyPr lIns="91440" tIns="45720" rIns="91440" bIns="45720" anchor="t">
            <a:normAutofit/>
          </a:bodyPr>
          <a:lstStyle/>
          <a:p>
            <a:pPr marL="0" indent="0">
              <a:lnSpc>
                <a:spcPct val="100000"/>
              </a:lnSpc>
              <a:spcBef>
                <a:spcPts val="1400"/>
              </a:spcBef>
              <a:buNone/>
            </a:pPr>
            <a:r>
              <a:rPr lang="en-US" sz="1700" dirty="0" smtClean="0">
                <a:solidFill>
                  <a:schemeClr val="accent3">
                    <a:lumMod val="25000"/>
                  </a:schemeClr>
                </a:solidFill>
                <a:latin typeface="Abadi" panose="020B0604020104020204" pitchFamily="34" charset="0"/>
              </a:rPr>
              <a:t>Distance to nearest city: 78.45 km </a:t>
            </a:r>
            <a:endParaRPr lang="en-US" sz="17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proximities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6507546" y="2027173"/>
            <a:ext cx="2983465" cy="722558"/>
          </a:xfrm>
          <a:prstGeom prst="rect">
            <a:avLst/>
          </a:prstGeom>
        </p:spPr>
      </p:pic>
      <p:pic>
        <p:nvPicPr>
          <p:cNvPr id="6" name="Picture 5"/>
          <p:cNvPicPr>
            <a:picLocks noChangeAspect="1"/>
          </p:cNvPicPr>
          <p:nvPr/>
        </p:nvPicPr>
        <p:blipFill>
          <a:blip r:embed="rId5"/>
          <a:stretch>
            <a:fillRect/>
          </a:stretch>
        </p:blipFill>
        <p:spPr>
          <a:xfrm>
            <a:off x="580359" y="2035501"/>
            <a:ext cx="4443164" cy="372652"/>
          </a:xfrm>
          <a:prstGeom prst="rect">
            <a:avLst/>
          </a:prstGeom>
        </p:spPr>
      </p:pic>
      <p:pic>
        <p:nvPicPr>
          <p:cNvPr id="7" name="Picture 6"/>
          <p:cNvPicPr>
            <a:picLocks noChangeAspect="1"/>
          </p:cNvPicPr>
          <p:nvPr/>
        </p:nvPicPr>
        <p:blipFill>
          <a:blip r:embed="rId6"/>
          <a:stretch>
            <a:fillRect/>
          </a:stretch>
        </p:blipFill>
        <p:spPr>
          <a:xfrm>
            <a:off x="7257438" y="3582539"/>
            <a:ext cx="1457334" cy="2187933"/>
          </a:xfrm>
          <a:prstGeom prst="rect">
            <a:avLst/>
          </a:prstGeom>
        </p:spPr>
      </p:pic>
      <p:pic>
        <p:nvPicPr>
          <p:cNvPr id="9" name="Picture 8"/>
          <p:cNvPicPr>
            <a:picLocks noChangeAspect="1"/>
          </p:cNvPicPr>
          <p:nvPr/>
        </p:nvPicPr>
        <p:blipFill>
          <a:blip r:embed="rId7"/>
          <a:stretch>
            <a:fillRect/>
          </a:stretch>
        </p:blipFill>
        <p:spPr>
          <a:xfrm>
            <a:off x="512486" y="3582539"/>
            <a:ext cx="4578909" cy="2583246"/>
          </a:xfrm>
          <a:prstGeom prst="rect">
            <a:avLst/>
          </a:prstGeom>
        </p:spPr>
      </p:pic>
      <p:sp>
        <p:nvSpPr>
          <p:cNvPr id="10" name="Content Placeholder 4">
            <a:extLst>
              <a:ext uri="{FF2B5EF4-FFF2-40B4-BE49-F238E27FC236}">
                <a16:creationId xmlns:a16="http://schemas.microsoft.com/office/drawing/2014/main" id="{85D9F803-CDBC-C74C-AF1B-2B5937D1C241}"/>
              </a:ext>
            </a:extLst>
          </p:cNvPr>
          <p:cNvSpPr txBox="1">
            <a:spLocks/>
          </p:cNvSpPr>
          <p:nvPr/>
        </p:nvSpPr>
        <p:spPr>
          <a:xfrm>
            <a:off x="812941" y="3079017"/>
            <a:ext cx="4132226" cy="4162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700" dirty="0" smtClean="0">
                <a:solidFill>
                  <a:schemeClr val="accent3">
                    <a:lumMod val="25000"/>
                  </a:schemeClr>
                </a:solidFill>
                <a:latin typeface="Abadi" panose="020B0604020104020204" pitchFamily="34" charset="0"/>
              </a:rPr>
              <a:t>Distance to nearest highway: 7.10 km </a:t>
            </a:r>
            <a:endParaRPr lang="en-US" sz="1700" dirty="0">
              <a:solidFill>
                <a:schemeClr val="accent3">
                  <a:lumMod val="25000"/>
                </a:schemeClr>
              </a:solidFill>
              <a:latin typeface="Abadi" panose="020B0604020104020204" pitchFamily="34" charset="0"/>
            </a:endParaRPr>
          </a:p>
        </p:txBody>
      </p:sp>
      <p:sp>
        <p:nvSpPr>
          <p:cNvPr id="11" name="Content Placeholder 4">
            <a:extLst>
              <a:ext uri="{FF2B5EF4-FFF2-40B4-BE49-F238E27FC236}">
                <a16:creationId xmlns:a16="http://schemas.microsoft.com/office/drawing/2014/main" id="{85D9F803-CDBC-C74C-AF1B-2B5937D1C241}"/>
              </a:ext>
            </a:extLst>
          </p:cNvPr>
          <p:cNvSpPr txBox="1">
            <a:spLocks/>
          </p:cNvSpPr>
          <p:nvPr/>
        </p:nvSpPr>
        <p:spPr>
          <a:xfrm>
            <a:off x="6169118" y="3078324"/>
            <a:ext cx="3978001" cy="4162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700" dirty="0" smtClean="0">
                <a:solidFill>
                  <a:schemeClr val="accent3">
                    <a:lumMod val="25000"/>
                  </a:schemeClr>
                </a:solidFill>
                <a:latin typeface="Abadi" panose="020B0604020104020204" pitchFamily="34" charset="0"/>
              </a:rPr>
              <a:t>Distance to nearest railway: 1.37 km </a:t>
            </a:r>
            <a:endParaRPr lang="en-US" sz="1700" dirty="0">
              <a:solidFill>
                <a:schemeClr val="accent3">
                  <a:lumMod val="25000"/>
                </a:schemeClr>
              </a:solidFill>
              <a:latin typeface="Abadi" panose="020B0604020104020204" pitchFamily="34" charset="0"/>
            </a:endParaRPr>
          </a:p>
        </p:txBody>
      </p:sp>
      <p:sp>
        <p:nvSpPr>
          <p:cNvPr id="12" name="Content Placeholder 4">
            <a:extLst>
              <a:ext uri="{FF2B5EF4-FFF2-40B4-BE49-F238E27FC236}">
                <a16:creationId xmlns:a16="http://schemas.microsoft.com/office/drawing/2014/main" id="{85D9F803-CDBC-C74C-AF1B-2B5937D1C241}"/>
              </a:ext>
            </a:extLst>
          </p:cNvPr>
          <p:cNvSpPr txBox="1">
            <a:spLocks/>
          </p:cNvSpPr>
          <p:nvPr/>
        </p:nvSpPr>
        <p:spPr>
          <a:xfrm>
            <a:off x="6262850" y="1593858"/>
            <a:ext cx="3978001" cy="41623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700" dirty="0" smtClean="0">
                <a:solidFill>
                  <a:schemeClr val="accent3">
                    <a:lumMod val="25000"/>
                  </a:schemeClr>
                </a:solidFill>
                <a:latin typeface="Abadi" panose="020B0604020104020204" pitchFamily="34" charset="0"/>
              </a:rPr>
              <a:t>Distance to coastline: 0.87 km </a:t>
            </a:r>
            <a:endParaRPr lang="en-US" sz="17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2349367"/>
            <a:ext cx="4222700" cy="2308493"/>
          </a:xfrm>
          <a:prstGeom prst="rect">
            <a:avLst/>
          </a:prstGeom>
        </p:spPr>
        <p:txBody>
          <a:bodyPr lIns="91440" tIns="45720" rIns="91440" bIns="45720" anchor="t">
            <a:normAutofit/>
          </a:bodyPr>
          <a:lstStyle/>
          <a:p>
            <a:pPr>
              <a:lnSpc>
                <a:spcPct val="100000"/>
              </a:lnSpc>
              <a:spcBef>
                <a:spcPts val="1400"/>
              </a:spcBef>
            </a:pPr>
            <a:r>
              <a:rPr lang="en-US" sz="2200" dirty="0" smtClean="0">
                <a:solidFill>
                  <a:schemeClr val="accent3">
                    <a:lumMod val="25000"/>
                  </a:schemeClr>
                </a:solidFill>
                <a:latin typeface="Abadi"/>
              </a:rPr>
              <a:t>The pie chart</a:t>
            </a:r>
            <a:r>
              <a:rPr lang="en-US" sz="2200" dirty="0" smtClean="0">
                <a:solidFill>
                  <a:schemeClr val="accent3">
                    <a:lumMod val="25000"/>
                  </a:schemeClr>
                </a:solidFill>
                <a:latin typeface="Abadi"/>
              </a:rPr>
              <a:t> shows that the KSC LC-39A launch site had the largest percentage of successful launches when compared to the other sites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of launch success count for all sites</a:t>
            </a:r>
            <a:endParaRPr lang="en-US" dirty="0">
              <a:solidFill>
                <a:srgbClr val="0B49CB"/>
              </a:solidFill>
              <a:latin typeface="Abadi"/>
            </a:endParaRPr>
          </a:p>
        </p:txBody>
      </p:sp>
      <p:grpSp>
        <p:nvGrpSpPr>
          <p:cNvPr id="9" name="Group 8"/>
          <p:cNvGrpSpPr/>
          <p:nvPr/>
        </p:nvGrpSpPr>
        <p:grpSpPr>
          <a:xfrm>
            <a:off x="6428351" y="2040274"/>
            <a:ext cx="4175255" cy="2681979"/>
            <a:chOff x="5934660" y="1782697"/>
            <a:chExt cx="3712305" cy="2268090"/>
          </a:xfrm>
        </p:grpSpPr>
        <p:pic>
          <p:nvPicPr>
            <p:cNvPr id="4" name="Picture 3"/>
            <p:cNvPicPr>
              <a:picLocks noChangeAspect="1"/>
            </p:cNvPicPr>
            <p:nvPr/>
          </p:nvPicPr>
          <p:blipFill>
            <a:blip r:embed="rId3"/>
            <a:stretch>
              <a:fillRect/>
            </a:stretch>
          </p:blipFill>
          <p:spPr>
            <a:xfrm>
              <a:off x="5934660" y="1782697"/>
              <a:ext cx="2356745" cy="2268090"/>
            </a:xfrm>
            <a:prstGeom prst="rect">
              <a:avLst/>
            </a:prstGeom>
          </p:spPr>
        </p:pic>
        <p:pic>
          <p:nvPicPr>
            <p:cNvPr id="6" name="Picture 5"/>
            <p:cNvPicPr>
              <a:picLocks noChangeAspect="1"/>
            </p:cNvPicPr>
            <p:nvPr/>
          </p:nvPicPr>
          <p:blipFill>
            <a:blip r:embed="rId4"/>
            <a:stretch>
              <a:fillRect/>
            </a:stretch>
          </p:blipFill>
          <p:spPr>
            <a:xfrm>
              <a:off x="8291405" y="1782697"/>
              <a:ext cx="1355560" cy="933048"/>
            </a:xfrm>
            <a:prstGeom prst="rect">
              <a:avLst/>
            </a:prstGeom>
          </p:spPr>
        </p:pic>
      </p:gr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39909"/>
            <a:ext cx="9683545" cy="47873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a:t>
            </a:r>
            <a:r>
              <a:rPr lang="en-US" sz="2200" dirty="0" smtClean="0">
                <a:solidFill>
                  <a:schemeClr val="accent3">
                    <a:lumMod val="25000"/>
                  </a:schemeClr>
                </a:solidFill>
                <a:latin typeface="Abadi" panose="020B0604020104020204" pitchFamily="34" charset="0"/>
              </a:rPr>
              <a:t>context</a:t>
            </a:r>
          </a:p>
          <a:p>
            <a:pPr lvl="1">
              <a:spcBef>
                <a:spcPts val="1400"/>
              </a:spcBef>
            </a:pP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advertises Falcon 9 rocket launches on its website, with a cost of 62 million dollars; other providers cost upward of 165 million dollars each, much of the savings is because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can reuse the first stage. Therefore if we can determine if the first stage will land, we can determine the cost of a launch. This information can be used if an alternate company wants to bid against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for a rocket launch. </a:t>
            </a:r>
            <a:endParaRPr lang="en-US" sz="2200" dirty="0">
              <a:solidFill>
                <a:schemeClr val="accent3">
                  <a:lumMod val="25000"/>
                </a:schemeClr>
              </a:solidFill>
              <a:latin typeface="Abadi" panose="020B0604020104020204" pitchFamily="34" charset="0"/>
            </a:endParaRPr>
          </a:p>
          <a:p>
            <a:pPr>
              <a:spcBef>
                <a:spcPts val="1400"/>
              </a:spcBef>
            </a:pPr>
            <a:r>
              <a:rPr lang="en-US" sz="2600" dirty="0" smtClean="0">
                <a:solidFill>
                  <a:schemeClr val="accent3">
                    <a:lumMod val="25000"/>
                  </a:schemeClr>
                </a:solidFill>
                <a:latin typeface="Abadi" panose="020B0604020104020204" pitchFamily="34" charset="0"/>
              </a:rPr>
              <a:t>Problems you want to find answers</a:t>
            </a:r>
          </a:p>
          <a:p>
            <a:pPr lvl="1">
              <a:spcBef>
                <a:spcPts val="1400"/>
              </a:spcBef>
            </a:pPr>
            <a:r>
              <a:rPr lang="en-US" sz="2200" dirty="0" smtClean="0">
                <a:solidFill>
                  <a:schemeClr val="accent3">
                    <a:lumMod val="25000"/>
                  </a:schemeClr>
                </a:solidFill>
                <a:latin typeface="Abadi" panose="020B0604020104020204" pitchFamily="34" charset="0"/>
              </a:rPr>
              <a:t>What factors will affect the landing success rate</a:t>
            </a:r>
          </a:p>
          <a:p>
            <a:pPr lvl="1">
              <a:spcBef>
                <a:spcPts val="1400"/>
              </a:spcBef>
            </a:pPr>
            <a:r>
              <a:rPr lang="en-US" sz="2200" dirty="0" smtClean="0">
                <a:solidFill>
                  <a:schemeClr val="accent3">
                    <a:lumMod val="25000"/>
                  </a:schemeClr>
                </a:solidFill>
                <a:latin typeface="Abadi" panose="020B0604020104020204" pitchFamily="34" charset="0"/>
              </a:rPr>
              <a:t>What machine learning algorithms will provid</a:t>
            </a:r>
            <a:r>
              <a:rPr lang="en-US" sz="2200" dirty="0" smtClean="0">
                <a:solidFill>
                  <a:schemeClr val="accent3">
                    <a:lumMod val="25000"/>
                  </a:schemeClr>
                </a:solidFill>
                <a:latin typeface="Abadi" panose="020B0604020104020204" pitchFamily="34" charset="0"/>
              </a:rPr>
              <a:t>e the most accurate prediction for future landings</a:t>
            </a:r>
          </a:p>
          <a:p>
            <a:pPr>
              <a:spcBef>
                <a:spcPts val="1400"/>
              </a:spcBef>
            </a:pPr>
            <a:r>
              <a:rPr lang="en-US" sz="2600" dirty="0" smtClean="0">
                <a:solidFill>
                  <a:schemeClr val="accent3">
                    <a:lumMod val="25000"/>
                  </a:schemeClr>
                </a:solidFill>
                <a:latin typeface="Abadi" panose="020B0604020104020204" pitchFamily="34" charset="0"/>
              </a:rPr>
              <a:t>https</a:t>
            </a:r>
            <a:r>
              <a:rPr lang="en-US" sz="2600" dirty="0">
                <a:solidFill>
                  <a:schemeClr val="accent3">
                    <a:lumMod val="25000"/>
                  </a:schemeClr>
                </a:solidFill>
                <a:latin typeface="Abadi" panose="020B0604020104020204" pitchFamily="34" charset="0"/>
              </a:rPr>
              <a:t>://github.com/mfickman/DataScienceCapstone</a:t>
            </a:r>
            <a:endParaRPr lang="en-US" sz="2600" dirty="0" smtClean="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43404" y="2581859"/>
            <a:ext cx="1609926" cy="898197"/>
          </a:xfrm>
          <a:prstGeom prst="rect">
            <a:avLst/>
          </a:prstGeom>
        </p:spPr>
        <p:txBody>
          <a:bodyPr lIns="91440" tIns="45720" rIns="91440" bIns="45720" anchor="t">
            <a:normAutofit/>
          </a:bodyPr>
          <a:lstStyle/>
          <a:p>
            <a:pPr>
              <a:lnSpc>
                <a:spcPct val="100000"/>
              </a:lnSpc>
              <a:spcBef>
                <a:spcPts val="1400"/>
              </a:spcBef>
            </a:pPr>
            <a:r>
              <a:rPr lang="en-US" sz="1600" dirty="0" smtClean="0">
                <a:solidFill>
                  <a:srgbClr val="0070C0"/>
                </a:solidFill>
                <a:latin typeface="Abadi"/>
              </a:rPr>
              <a:t>Success</a:t>
            </a:r>
            <a:endParaRPr lang="en-US" sz="1600" dirty="0">
              <a:solidFill>
                <a:srgbClr val="0070C0"/>
              </a:solidFill>
              <a:latin typeface="Abadi"/>
            </a:endParaRPr>
          </a:p>
          <a:p>
            <a:pPr>
              <a:lnSpc>
                <a:spcPct val="100000"/>
              </a:lnSpc>
              <a:spcBef>
                <a:spcPts val="1400"/>
              </a:spcBef>
            </a:pPr>
            <a:r>
              <a:rPr lang="en-US" sz="1600" dirty="0" smtClean="0">
                <a:solidFill>
                  <a:srgbClr val="FF0000"/>
                </a:solidFill>
                <a:latin typeface="Abadi"/>
              </a:rPr>
              <a:t>Failure</a:t>
            </a:r>
            <a:endParaRPr lang="en-US" sz="1600" dirty="0">
              <a:solidFill>
                <a:srgbClr val="FF0000"/>
              </a:solidFill>
              <a:latin typeface="Abadi"/>
            </a:endParaRPr>
          </a:p>
          <a:p>
            <a:pPr marL="0" indent="0">
              <a:buNone/>
            </a:pP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Pie chart for launch site with highest launch success ratio; KSC LC-39A</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4842793" y="2300824"/>
            <a:ext cx="2867025" cy="2943225"/>
          </a:xfrm>
          <a:prstGeom prst="rect">
            <a:avLst/>
          </a:prstGeom>
        </p:spPr>
      </p:pic>
      <p:sp>
        <p:nvSpPr>
          <p:cNvPr id="6" name="Content Placeholder 4">
            <a:extLst>
              <a:ext uri="{FF2B5EF4-FFF2-40B4-BE49-F238E27FC236}">
                <a16:creationId xmlns:a16="http://schemas.microsoft.com/office/drawing/2014/main" id="{85D9F803-CDBC-C74C-AF1B-2B5937D1C241}"/>
              </a:ext>
            </a:extLst>
          </p:cNvPr>
          <p:cNvSpPr txBox="1">
            <a:spLocks/>
          </p:cNvSpPr>
          <p:nvPr/>
        </p:nvSpPr>
        <p:spPr>
          <a:xfrm>
            <a:off x="939167" y="2685770"/>
            <a:ext cx="2992260" cy="17654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a:rPr>
              <a:t>The success rate for the KSC LC-39A site was over three quarters at 76.9%</a:t>
            </a:r>
          </a:p>
          <a:p>
            <a:pPr>
              <a:lnSpc>
                <a:spcPct val="100000"/>
              </a:lnSpc>
              <a:spcBef>
                <a:spcPts val="1400"/>
              </a:spcBef>
            </a:pPr>
            <a:endParaRPr lang="en-US" sz="2200" dirty="0" smtClean="0">
              <a:solidFill>
                <a:schemeClr val="accent3">
                  <a:lumMod val="25000"/>
                </a:schemeClr>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229084" y="1652060"/>
            <a:ext cx="5004017" cy="971612"/>
          </a:xfrm>
          <a:prstGeom prst="rect">
            <a:avLst/>
          </a:prstGeom>
        </p:spPr>
        <p:txBody>
          <a:bodyPr lIns="91440" tIns="45720" rIns="91440" bIns="45720" anchor="t">
            <a:normAutofit/>
          </a:bodyPr>
          <a:lstStyle/>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Launch Success for payload between 5000 and 10000 kg</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Scatter plot for Payload vs. Launch Outcome (all sites)</a:t>
            </a:r>
            <a:endParaRPr lang="en-US" dirty="0">
              <a:solidFill>
                <a:srgbClr val="0B49CB"/>
              </a:solidFill>
              <a:latin typeface="Abadi"/>
            </a:endParaRPr>
          </a:p>
        </p:txBody>
      </p:sp>
      <p:pic>
        <p:nvPicPr>
          <p:cNvPr id="2" name="Picture 1"/>
          <p:cNvPicPr>
            <a:picLocks noChangeAspect="1"/>
          </p:cNvPicPr>
          <p:nvPr/>
        </p:nvPicPr>
        <p:blipFill>
          <a:blip r:embed="rId4"/>
          <a:stretch>
            <a:fillRect/>
          </a:stretch>
        </p:blipFill>
        <p:spPr>
          <a:xfrm>
            <a:off x="477876" y="2825818"/>
            <a:ext cx="5403974" cy="1403694"/>
          </a:xfrm>
          <a:prstGeom prst="rect">
            <a:avLst/>
          </a:prstGeom>
        </p:spPr>
      </p:pic>
      <p:pic>
        <p:nvPicPr>
          <p:cNvPr id="4" name="Picture 3"/>
          <p:cNvPicPr>
            <a:picLocks noChangeAspect="1"/>
          </p:cNvPicPr>
          <p:nvPr/>
        </p:nvPicPr>
        <p:blipFill>
          <a:blip r:embed="rId5"/>
          <a:stretch>
            <a:fillRect/>
          </a:stretch>
        </p:blipFill>
        <p:spPr>
          <a:xfrm>
            <a:off x="6353580" y="2825818"/>
            <a:ext cx="5409358" cy="1385930"/>
          </a:xfrm>
          <a:prstGeom prst="rect">
            <a:avLst/>
          </a:prstGeom>
        </p:spPr>
      </p:pic>
      <p:sp>
        <p:nvSpPr>
          <p:cNvPr id="7" name="Content Placeholder 4">
            <a:extLst>
              <a:ext uri="{FF2B5EF4-FFF2-40B4-BE49-F238E27FC236}">
                <a16:creationId xmlns:a16="http://schemas.microsoft.com/office/drawing/2014/main" id="{85D9F803-CDBC-C74C-AF1B-2B5937D1C241}"/>
              </a:ext>
            </a:extLst>
          </p:cNvPr>
          <p:cNvSpPr txBox="1">
            <a:spLocks/>
          </p:cNvSpPr>
          <p:nvPr/>
        </p:nvSpPr>
        <p:spPr>
          <a:xfrm>
            <a:off x="542853" y="1649846"/>
            <a:ext cx="5004017" cy="90968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smtClean="0">
                <a:solidFill>
                  <a:schemeClr val="accent3">
                    <a:lumMod val="25000"/>
                  </a:schemeClr>
                </a:solidFill>
                <a:latin typeface="Abadi" panose="020B0604020104020204" pitchFamily="34" charset="0"/>
              </a:rPr>
              <a:t>Launch Success for payload between 0 and 5000 kg</a:t>
            </a:r>
          </a:p>
          <a:p>
            <a:pPr>
              <a:lnSpc>
                <a:spcPct val="100000"/>
              </a:lnSpc>
              <a:spcBef>
                <a:spcPts val="1400"/>
              </a:spcBef>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Content Placeholder 4">
            <a:extLst>
              <a:ext uri="{FF2B5EF4-FFF2-40B4-BE49-F238E27FC236}">
                <a16:creationId xmlns:a16="http://schemas.microsoft.com/office/drawing/2014/main" id="{85D9F803-CDBC-C74C-AF1B-2B5937D1C241}"/>
              </a:ext>
            </a:extLst>
          </p:cNvPr>
          <p:cNvSpPr txBox="1">
            <a:spLocks/>
          </p:cNvSpPr>
          <p:nvPr/>
        </p:nvSpPr>
        <p:spPr>
          <a:xfrm>
            <a:off x="1166038" y="5191231"/>
            <a:ext cx="9723549" cy="9605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100" dirty="0" smtClean="0">
                <a:solidFill>
                  <a:schemeClr val="accent3">
                    <a:lumMod val="25000"/>
                  </a:schemeClr>
                </a:solidFill>
                <a:latin typeface="Abadi" panose="020B0604020104020204" pitchFamily="34" charset="0"/>
              </a:rPr>
              <a:t>The scatter plot shows significantly more successful launches with lower weighted payloads</a:t>
            </a:r>
          </a:p>
          <a:p>
            <a:pPr marL="0" indent="0">
              <a:lnSpc>
                <a:spcPct val="100000"/>
              </a:lnSpc>
              <a:spcBef>
                <a:spcPts val="1400"/>
              </a:spcBef>
              <a:buNone/>
            </a:pPr>
            <a:endParaRPr lang="en-US" sz="2200" dirty="0" smtClean="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291776"/>
            <a:ext cx="5325989" cy="1264859"/>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smtClean="0">
                <a:solidFill>
                  <a:schemeClr val="accent3">
                    <a:lumMod val="25000"/>
                  </a:schemeClr>
                </a:solidFill>
                <a:latin typeface="Abadi"/>
              </a:rPr>
              <a:t>The following bar chart shows the Decision Tree classification algorithm producing the most accurate prediction model.</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661381" y="1752600"/>
            <a:ext cx="4443664" cy="40004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p:cNvPicPr>
            <a:picLocks noChangeAspect="1"/>
          </p:cNvPicPr>
          <p:nvPr/>
        </p:nvPicPr>
        <p:blipFill>
          <a:blip r:embed="rId4"/>
          <a:stretch>
            <a:fillRect/>
          </a:stretch>
        </p:blipFill>
        <p:spPr>
          <a:xfrm>
            <a:off x="2376476" y="4443229"/>
            <a:ext cx="6003113" cy="2112319"/>
          </a:xfrm>
          <a:prstGeom prst="rect">
            <a:avLst/>
          </a:prstGeom>
        </p:spPr>
      </p:pic>
      <p:pic>
        <p:nvPicPr>
          <p:cNvPr id="6" name="Picture 5"/>
          <p:cNvPicPr>
            <a:picLocks noChangeAspect="1"/>
          </p:cNvPicPr>
          <p:nvPr/>
        </p:nvPicPr>
        <p:blipFill>
          <a:blip r:embed="rId5"/>
          <a:stretch>
            <a:fillRect/>
          </a:stretch>
        </p:blipFill>
        <p:spPr>
          <a:xfrm>
            <a:off x="1037473" y="1431490"/>
            <a:ext cx="9261559" cy="2883402"/>
          </a:xfrm>
          <a:prstGeom prst="rect">
            <a:avLst/>
          </a:prstGeom>
        </p:spPr>
      </p:pic>
    </p:spTree>
    <p:extLst>
      <p:ext uri="{BB962C8B-B14F-4D97-AF65-F5344CB8AC3E}">
        <p14:creationId xmlns:p14="http://schemas.microsoft.com/office/powerpoint/2010/main" val="601679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2057400"/>
            <a:ext cx="5265888" cy="381158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confusion chart matrix for the decision tree classifier indicates the ability to successfully classify the separate outcomes</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only draw back is in the amount of false positives, where the actual data indicated an unsuccessful landing, but the model classified the outcome as a successful landing</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a:t>
            </a:r>
            <a:r>
              <a:rPr lang="en-US" dirty="0" smtClean="0">
                <a:solidFill>
                  <a:srgbClr val="0B49CB"/>
                </a:solidFill>
                <a:latin typeface="Abadi"/>
              </a:rPr>
              <a:t>Matrix – Decision Tree Classifier</a:t>
            </a:r>
            <a:endParaRPr lang="en-US" dirty="0">
              <a:solidFill>
                <a:srgbClr val="0B49CB"/>
              </a:solidFill>
            </a:endParaRPr>
          </a:p>
        </p:txBody>
      </p:sp>
      <p:pic>
        <p:nvPicPr>
          <p:cNvPr id="2" name="Picture 1"/>
          <p:cNvPicPr>
            <a:picLocks noChangeAspect="1"/>
          </p:cNvPicPr>
          <p:nvPr/>
        </p:nvPicPr>
        <p:blipFill>
          <a:blip r:embed="rId3"/>
          <a:stretch>
            <a:fillRect/>
          </a:stretch>
        </p:blipFill>
        <p:spPr>
          <a:xfrm>
            <a:off x="6522412" y="2181224"/>
            <a:ext cx="4266848" cy="295744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930073"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Launch success rate increased from 2013 till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and SSO </a:t>
            </a:r>
            <a:r>
              <a:rPr lang="en-US" sz="2200" dirty="0" smtClean="0">
                <a:solidFill>
                  <a:schemeClr val="accent3">
                    <a:lumMod val="25000"/>
                  </a:schemeClr>
                </a:solidFill>
                <a:latin typeface="Abadi" panose="020B0604020104020204" pitchFamily="34" charset="0"/>
              </a:rPr>
              <a:t>had a success rate superior to other orbits</a:t>
            </a:r>
          </a:p>
          <a:p>
            <a:pPr>
              <a:lnSpc>
                <a:spcPct val="100000"/>
              </a:lnSpc>
              <a:spcBef>
                <a:spcPts val="1400"/>
              </a:spcBef>
            </a:pPr>
            <a:r>
              <a:rPr lang="en-US" sz="2200" dirty="0" smtClean="0">
                <a:solidFill>
                  <a:schemeClr val="accent3">
                    <a:lumMod val="25000"/>
                  </a:schemeClr>
                </a:solidFill>
                <a:latin typeface="Abadi" panose="020B0604020104020204" pitchFamily="34" charset="0"/>
              </a:rPr>
              <a:t>Payload Mass impacted the success rate of some orbits but not all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The Decision Tree Classifier is the most accurate model for classifying successful launches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Data was collected using the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Rest API endpoint as well as web scrapping via beautiful soup from Wikipedia.</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exploratory data analysis (EDA) using visualization and </a:t>
            </a:r>
            <a:r>
              <a:rPr lang="en-US" sz="8800" dirty="0" smtClean="0">
                <a:solidFill>
                  <a:schemeClr val="accent3">
                    <a:lumMod val="25000"/>
                  </a:schemeClr>
                </a:solidFill>
                <a:latin typeface="Abadi"/>
              </a:rPr>
              <a:t>SQL</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Data was collected via two methods</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Method 1: REST API</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The request module was utilized to perform a GET request on the </a:t>
            </a:r>
            <a:r>
              <a:rPr lang="en-US" sz="1400" dirty="0" err="1" smtClean="0">
                <a:solidFill>
                  <a:schemeClr val="accent3">
                    <a:lumMod val="25000"/>
                  </a:schemeClr>
                </a:solidFill>
                <a:latin typeface="Abadi" panose="020B0604020104020204" pitchFamily="34" charset="0"/>
              </a:rPr>
              <a:t>SpaceX</a:t>
            </a:r>
            <a:r>
              <a:rPr lang="en-US" sz="1400" dirty="0" smtClean="0">
                <a:solidFill>
                  <a:schemeClr val="accent3">
                    <a:lumMod val="25000"/>
                  </a:schemeClr>
                </a:solidFill>
                <a:latin typeface="Abadi" panose="020B0604020104020204" pitchFamily="34" charset="0"/>
              </a:rPr>
              <a:t> REST API endpoint in order to pull landing data.</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A </a:t>
            </a:r>
            <a:r>
              <a:rPr lang="en-US" sz="1400" dirty="0" err="1" smtClean="0">
                <a:solidFill>
                  <a:schemeClr val="accent3">
                    <a:lumMod val="25000"/>
                  </a:schemeClr>
                </a:solidFill>
                <a:latin typeface="Abadi" panose="020B0604020104020204" pitchFamily="34" charset="0"/>
              </a:rPr>
              <a:t>dataframe</a:t>
            </a:r>
            <a:r>
              <a:rPr lang="en-US" sz="1400" dirty="0" smtClean="0">
                <a:solidFill>
                  <a:schemeClr val="accent3">
                    <a:lumMod val="25000"/>
                  </a:schemeClr>
                </a:solidFill>
                <a:latin typeface="Abadi" panose="020B0604020104020204" pitchFamily="34" charset="0"/>
              </a:rPr>
              <a:t> was created after converting the response content to proper JSON format</a:t>
            </a:r>
          </a:p>
          <a:p>
            <a:pPr lvl="1">
              <a:lnSpc>
                <a:spcPct val="100000"/>
              </a:lnSpc>
              <a:spcBef>
                <a:spcPts val="1400"/>
              </a:spcBef>
            </a:pPr>
            <a:r>
              <a:rPr lang="en-US" sz="1800" dirty="0" smtClean="0">
                <a:solidFill>
                  <a:schemeClr val="accent3">
                    <a:lumMod val="25000"/>
                  </a:schemeClr>
                </a:solidFill>
                <a:latin typeface="Abadi" panose="020B0604020104020204" pitchFamily="34" charset="0"/>
              </a:rPr>
              <a:t>Method 2: Web Scrapping</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The </a:t>
            </a:r>
            <a:r>
              <a:rPr lang="en-US" sz="1400" dirty="0" err="1" smtClean="0">
                <a:solidFill>
                  <a:schemeClr val="accent3">
                    <a:lumMod val="25000"/>
                  </a:schemeClr>
                </a:solidFill>
                <a:latin typeface="Abadi" panose="020B0604020104020204" pitchFamily="34" charset="0"/>
              </a:rPr>
              <a:t>BeautifulSoup</a:t>
            </a:r>
            <a:r>
              <a:rPr lang="en-US" sz="1400" dirty="0" smtClean="0">
                <a:solidFill>
                  <a:schemeClr val="accent3">
                    <a:lumMod val="25000"/>
                  </a:schemeClr>
                </a:solidFill>
                <a:latin typeface="Abadi" panose="020B0604020104020204" pitchFamily="34" charset="0"/>
              </a:rPr>
              <a:t> module was utilized to in order to perform web scrapping on the </a:t>
            </a:r>
            <a:r>
              <a:rPr lang="en-US" sz="1400" dirty="0" err="1" smtClean="0">
                <a:solidFill>
                  <a:schemeClr val="accent3">
                    <a:lumMod val="25000"/>
                  </a:schemeClr>
                </a:solidFill>
                <a:latin typeface="Abadi" panose="020B0604020104020204" pitchFamily="34" charset="0"/>
              </a:rPr>
              <a:t>SpaceX</a:t>
            </a:r>
            <a:r>
              <a:rPr lang="en-US" sz="1400" dirty="0" smtClean="0">
                <a:solidFill>
                  <a:schemeClr val="accent3">
                    <a:lumMod val="25000"/>
                  </a:schemeClr>
                </a:solidFill>
                <a:latin typeface="Abadi" panose="020B0604020104020204" pitchFamily="34" charset="0"/>
              </a:rPr>
              <a:t> Wikipedia page.</a:t>
            </a:r>
          </a:p>
          <a:p>
            <a:pPr lvl="2">
              <a:lnSpc>
                <a:spcPct val="100000"/>
              </a:lnSpc>
              <a:spcBef>
                <a:spcPts val="1400"/>
              </a:spcBef>
            </a:pPr>
            <a:r>
              <a:rPr lang="en-US" sz="1400" dirty="0" smtClean="0">
                <a:solidFill>
                  <a:schemeClr val="accent3">
                    <a:lumMod val="25000"/>
                  </a:schemeClr>
                </a:solidFill>
                <a:latin typeface="Abadi" panose="020B0604020104020204" pitchFamily="34" charset="0"/>
              </a:rPr>
              <a:t>The HTML table was identified, parsed, and converted to a </a:t>
            </a:r>
            <a:r>
              <a:rPr lang="en-US" sz="1400" dirty="0" err="1" smtClean="0">
                <a:solidFill>
                  <a:schemeClr val="accent3">
                    <a:lumMod val="25000"/>
                  </a:schemeClr>
                </a:solidFill>
                <a:latin typeface="Abadi" panose="020B0604020104020204" pitchFamily="34" charset="0"/>
              </a:rPr>
              <a:t>dataframe</a:t>
            </a:r>
            <a:endParaRPr lang="en-US" sz="1400" dirty="0" smtClean="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A GET request was used against 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REST API endpoint in order to retrieve data.  Data cleansing was performed via standard pandas operations</a:t>
            </a:r>
          </a:p>
          <a:p>
            <a:pPr marL="0" indent="0">
              <a:lnSpc>
                <a:spcPct val="100000"/>
              </a:lnSpc>
              <a:spcBef>
                <a:spcPts val="1400"/>
              </a:spcBef>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://github.com/mfickman/DataScienceCapstone/blob/v1.0.0/Week1%20Data%20Collection%20w%20Rest%20API.ipynb</a:t>
            </a: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 name="Picture 9"/>
          <p:cNvPicPr>
            <a:picLocks noChangeAspect="1"/>
          </p:cNvPicPr>
          <p:nvPr/>
        </p:nvPicPr>
        <p:blipFill>
          <a:blip r:embed="rId3"/>
          <a:stretch>
            <a:fillRect/>
          </a:stretch>
        </p:blipFill>
        <p:spPr>
          <a:xfrm>
            <a:off x="5716921" y="1993900"/>
            <a:ext cx="5995702" cy="3759200"/>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smtClean="0">
                <a:solidFill>
                  <a:schemeClr val="accent3">
                    <a:lumMod val="25000"/>
                  </a:schemeClr>
                </a:solidFill>
                <a:latin typeface="Abadi"/>
              </a:rPr>
              <a:t>Utilizing the </a:t>
            </a:r>
            <a:r>
              <a:rPr lang="en-US" sz="2000" dirty="0" err="1" smtClean="0">
                <a:solidFill>
                  <a:schemeClr val="accent3">
                    <a:lumMod val="25000"/>
                  </a:schemeClr>
                </a:solidFill>
                <a:latin typeface="Abadi"/>
              </a:rPr>
              <a:t>BeautifulSoup</a:t>
            </a:r>
            <a:r>
              <a:rPr lang="en-US" sz="2000" dirty="0" smtClean="0">
                <a:solidFill>
                  <a:schemeClr val="accent3">
                    <a:lumMod val="25000"/>
                  </a:schemeClr>
                </a:solidFill>
                <a:latin typeface="Abadi"/>
              </a:rPr>
              <a:t> module, we web scrapped for data from the </a:t>
            </a:r>
            <a:r>
              <a:rPr lang="en-US" sz="2000" dirty="0" err="1" smtClean="0">
                <a:solidFill>
                  <a:schemeClr val="accent3">
                    <a:lumMod val="25000"/>
                  </a:schemeClr>
                </a:solidFill>
                <a:latin typeface="Abadi"/>
              </a:rPr>
              <a:t>SpaceX</a:t>
            </a:r>
            <a:r>
              <a:rPr lang="en-US" sz="2000" dirty="0" smtClean="0">
                <a:solidFill>
                  <a:schemeClr val="accent3">
                    <a:lumMod val="25000"/>
                  </a:schemeClr>
                </a:solidFill>
                <a:latin typeface="Abadi"/>
              </a:rPr>
              <a:t> Wikipedia page. </a:t>
            </a:r>
            <a:r>
              <a:rPr lang="en-US" sz="2000" dirty="0" smtClean="0">
                <a:solidFill>
                  <a:schemeClr val="accent3">
                    <a:lumMod val="25000"/>
                  </a:schemeClr>
                </a:solidFill>
                <a:latin typeface="Abadi"/>
              </a:rPr>
              <a:t>We identified the table via the html tags, and converted to a </a:t>
            </a:r>
            <a:r>
              <a:rPr lang="en-US" sz="2000" dirty="0" err="1" smtClean="0">
                <a:solidFill>
                  <a:schemeClr val="accent3">
                    <a:lumMod val="25000"/>
                  </a:schemeClr>
                </a:solidFill>
                <a:latin typeface="Abadi"/>
              </a:rPr>
              <a:t>dataframe</a:t>
            </a:r>
            <a:r>
              <a:rPr lang="en-US" sz="2000" dirty="0" smtClean="0">
                <a:solidFill>
                  <a:schemeClr val="accent3">
                    <a:lumMod val="25000"/>
                  </a:schemeClr>
                </a:solidFill>
                <a:latin typeface="Abadi"/>
              </a:rPr>
              <a:t>. </a:t>
            </a:r>
            <a:r>
              <a:rPr lang="en-US" sz="2000" dirty="0" smtClean="0">
                <a:solidFill>
                  <a:schemeClr val="accent3">
                    <a:lumMod val="25000"/>
                  </a:schemeClr>
                </a:solidFill>
                <a:latin typeface="Abadi" panose="020B0604020104020204" pitchFamily="34" charset="0"/>
              </a:rPr>
              <a:t>Data </a:t>
            </a:r>
            <a:r>
              <a:rPr lang="en-US" sz="2000" dirty="0">
                <a:solidFill>
                  <a:schemeClr val="accent3">
                    <a:lumMod val="25000"/>
                  </a:schemeClr>
                </a:solidFill>
                <a:latin typeface="Abadi" panose="020B0604020104020204" pitchFamily="34" charset="0"/>
              </a:rPr>
              <a:t>cleansing was performed via standard pandas </a:t>
            </a:r>
            <a:r>
              <a:rPr lang="en-US" sz="2000" dirty="0" smtClean="0">
                <a:solidFill>
                  <a:schemeClr val="accent3">
                    <a:lumMod val="25000"/>
                  </a:schemeClr>
                </a:solidFill>
                <a:latin typeface="Abadi" panose="020B0604020104020204" pitchFamily="34" charset="0"/>
              </a:rPr>
              <a:t>operations.</a:t>
            </a:r>
          </a:p>
          <a:p>
            <a:pPr>
              <a:lnSpc>
                <a:spcPct val="100000"/>
              </a:lnSpc>
              <a:spcBef>
                <a:spcPts val="1400"/>
              </a:spcBef>
            </a:pPr>
            <a:r>
              <a:rPr lang="en-US" sz="2000" dirty="0" smtClean="0">
                <a:solidFill>
                  <a:schemeClr val="accent3">
                    <a:lumMod val="25000"/>
                  </a:schemeClr>
                </a:solidFill>
                <a:latin typeface="Abadi" panose="020B0604020104020204" pitchFamily="34" charset="0"/>
              </a:rPr>
              <a:t>https</a:t>
            </a:r>
            <a:r>
              <a:rPr lang="en-US" sz="2000" dirty="0">
                <a:solidFill>
                  <a:schemeClr val="accent3">
                    <a:lumMod val="25000"/>
                  </a:schemeClr>
                </a:solidFill>
                <a:latin typeface="Abadi" panose="020B0604020104020204" pitchFamily="34" charset="0"/>
              </a:rPr>
              <a:t>://github.com/mfickman/DataScienceCapstone/blob/master/Week%201%20Data%20with%20Web%20Scraping.ipynb</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p:cNvPicPr>
            <a:picLocks noChangeAspect="1"/>
          </p:cNvPicPr>
          <p:nvPr/>
        </p:nvPicPr>
        <p:blipFill>
          <a:blip r:embed="rId3"/>
          <a:stretch>
            <a:fillRect/>
          </a:stretch>
        </p:blipFill>
        <p:spPr>
          <a:xfrm>
            <a:off x="4854649" y="2351723"/>
            <a:ext cx="6806523" cy="2257425"/>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55be751-a274-42e8-93fb-f39d3b9bccc8"/>
    <ds:schemaRef ds:uri="http://purl.org/dc/elements/1.1/"/>
    <ds:schemaRef ds:uri="f80a141d-92ca-4d3d-9308-f7e7b1d44ce8"/>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8541</TotalTime>
  <Words>1803</Words>
  <Application>Microsoft Office PowerPoint</Application>
  <PresentationFormat>Widescreen</PresentationFormat>
  <Paragraphs>232</Paragraphs>
  <Slides>47</Slides>
  <Notes>11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Abadi</vt:lpstr>
      <vt:lpstr>Arial</vt:lpstr>
      <vt:lpstr>Calibri</vt:lpstr>
      <vt:lpstr>Calibri Light</vt:lpstr>
      <vt:lpstr>Courier New</vt:lpstr>
      <vt:lpstr>Helvetica Neue</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Fickman, Mark</cp:lastModifiedBy>
  <cp:revision>279</cp:revision>
  <dcterms:created xsi:type="dcterms:W3CDTF">2021-04-29T18:58:34Z</dcterms:created>
  <dcterms:modified xsi:type="dcterms:W3CDTF">2022-09-07T20:04:29Z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